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36"/>
  </p:notesMasterIdLst>
  <p:sldIdLst>
    <p:sldId id="390" r:id="rId5"/>
    <p:sldId id="375" r:id="rId6"/>
    <p:sldId id="438" r:id="rId7"/>
    <p:sldId id="359" r:id="rId8"/>
    <p:sldId id="393" r:id="rId9"/>
    <p:sldId id="391" r:id="rId10"/>
    <p:sldId id="394" r:id="rId11"/>
    <p:sldId id="478" r:id="rId12"/>
    <p:sldId id="469" r:id="rId13"/>
    <p:sldId id="470" r:id="rId14"/>
    <p:sldId id="471" r:id="rId15"/>
    <p:sldId id="472" r:id="rId16"/>
    <p:sldId id="473" r:id="rId17"/>
    <p:sldId id="452" r:id="rId18"/>
    <p:sldId id="474" r:id="rId19"/>
    <p:sldId id="476" r:id="rId20"/>
    <p:sldId id="479" r:id="rId21"/>
    <p:sldId id="454" r:id="rId22"/>
    <p:sldId id="455" r:id="rId23"/>
    <p:sldId id="456" r:id="rId24"/>
    <p:sldId id="457" r:id="rId25"/>
    <p:sldId id="459" r:id="rId26"/>
    <p:sldId id="460" r:id="rId27"/>
    <p:sldId id="461" r:id="rId28"/>
    <p:sldId id="462" r:id="rId29"/>
    <p:sldId id="464" r:id="rId30"/>
    <p:sldId id="463" r:id="rId31"/>
    <p:sldId id="466" r:id="rId32"/>
    <p:sldId id="468" r:id="rId33"/>
    <p:sldId id="442" r:id="rId34"/>
    <p:sldId id="445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organ-Perales" initials="LM" lastIdx="2" clrIdx="0">
    <p:extLst>
      <p:ext uri="{19B8F6BF-5375-455C-9EA6-DF929625EA0E}">
        <p15:presenceInfo xmlns:p15="http://schemas.microsoft.com/office/powerpoint/2012/main" userId="S::lperales@IEUA.ORG::caee8a26-831d-40a1-873c-31ece98c6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33A"/>
    <a:srgbClr val="015DA8"/>
    <a:srgbClr val="A5A5A5"/>
    <a:srgbClr val="9FD17F"/>
    <a:srgbClr val="FFFFFF"/>
    <a:srgbClr val="1968B2"/>
    <a:srgbClr val="DCF2FF"/>
    <a:srgbClr val="8B8585"/>
    <a:srgbClr val="76D4EA"/>
    <a:srgbClr val="B1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3826" autoAdjust="0"/>
  </p:normalViewPr>
  <p:slideViewPr>
    <p:cSldViewPr snapToGrid="0" showGuides="1">
      <p:cViewPr varScale="1">
        <p:scale>
          <a:sx n="103" d="100"/>
          <a:sy n="103" d="100"/>
        </p:scale>
        <p:origin x="150" y="402"/>
      </p:cViewPr>
      <p:guideLst>
        <p:guide orient="horz" pos="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bugbee\Desktop\IEUA%20Exports\DRAFT%20IEUA%20One%20Water%20Connection%20Fee%20Model_May%202019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bugbee\Desktop\IEUA%20Exports\DRAFT%20WW%20Rate%20Model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bugbee\Desktop\IEUA%20Exports\DRAFT%20WW%20Rate%20Model%207-18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bugbee\Desktop\IEUA%20Exports\DRAFT%20WW%20Rate%20Model%207-18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Growth Related CIP Expenditures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45625546806648"/>
          <c:y val="0.17171296296296296"/>
          <c:w val="0.83416426071741034"/>
          <c:h val="0.66449314001145132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TYCIP!$O$289</c:f>
              <c:strCache>
                <c:ptCount val="1"/>
                <c:pt idx="0">
                  <c:v>GG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TYCIP!$R$9:$AL$9</c:f>
              <c:numCache>
                <c:formatCode>"FYE"\ 0000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TYCIP!$R$289:$AL$289</c:f>
              <c:numCache>
                <c:formatCode>_("$"* #,##0_);_("$"* \(#,##0\);_("$"* "-"??_);_(@_)</c:formatCode>
                <c:ptCount val="21"/>
                <c:pt idx="0">
                  <c:v>64267.40463424669</c:v>
                </c:pt>
                <c:pt idx="1">
                  <c:v>39877.904657649437</c:v>
                </c:pt>
                <c:pt idx="2">
                  <c:v>13146.626459883964</c:v>
                </c:pt>
                <c:pt idx="3">
                  <c:v>27704.74260935215</c:v>
                </c:pt>
                <c:pt idx="4">
                  <c:v>19680.050263428853</c:v>
                </c:pt>
                <c:pt idx="5">
                  <c:v>18318.585147375077</c:v>
                </c:pt>
                <c:pt idx="6">
                  <c:v>21564.727986371214</c:v>
                </c:pt>
                <c:pt idx="7">
                  <c:v>24816.325265850312</c:v>
                </c:pt>
                <c:pt idx="8">
                  <c:v>28073.530200432662</c:v>
                </c:pt>
                <c:pt idx="9">
                  <c:v>30723.423023039555</c:v>
                </c:pt>
                <c:pt idx="10">
                  <c:v>46577.474395455931</c:v>
                </c:pt>
                <c:pt idx="11">
                  <c:v>46577.474395455931</c:v>
                </c:pt>
                <c:pt idx="12">
                  <c:v>46577.474395455931</c:v>
                </c:pt>
                <c:pt idx="13">
                  <c:v>46577.474395455931</c:v>
                </c:pt>
                <c:pt idx="14">
                  <c:v>46577.474395455931</c:v>
                </c:pt>
                <c:pt idx="15">
                  <c:v>46883.903636071227</c:v>
                </c:pt>
                <c:pt idx="16">
                  <c:v>46883.903636071227</c:v>
                </c:pt>
                <c:pt idx="17">
                  <c:v>46883.903636071227</c:v>
                </c:pt>
                <c:pt idx="18">
                  <c:v>46883.903636071227</c:v>
                </c:pt>
                <c:pt idx="19">
                  <c:v>46883.903636071227</c:v>
                </c:pt>
                <c:pt idx="20">
                  <c:v>46883.903636071227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2-4064-B4F4-D9956EB6E35D}"/>
            </c:ext>
          </c:extLst>
        </c:ser>
        <c:ser>
          <c:idx val="0"/>
          <c:order val="1"/>
          <c:tx>
            <c:strRef>
              <c:f>TYCIP!$O$292</c:f>
              <c:strCache>
                <c:ptCount val="1"/>
                <c:pt idx="0">
                  <c:v>WC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TYCIP!$R$9:$AL$9</c:f>
              <c:numCache>
                <c:formatCode>"FYE"\ 0000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TYCIP!$R$292:$AL$292</c:f>
              <c:numCache>
                <c:formatCode>_("$"* #,##0_);_("$"* \(#,##0\);_("$"* "-"??_);_(@_)</c:formatCode>
                <c:ptCount val="21"/>
                <c:pt idx="0">
                  <c:v>4610567.68</c:v>
                </c:pt>
                <c:pt idx="1">
                  <c:v>382950</c:v>
                </c:pt>
                <c:pt idx="2">
                  <c:v>439990</c:v>
                </c:pt>
                <c:pt idx="3">
                  <c:v>1277650</c:v>
                </c:pt>
                <c:pt idx="4">
                  <c:v>977500</c:v>
                </c:pt>
                <c:pt idx="5">
                  <c:v>1100550</c:v>
                </c:pt>
                <c:pt idx="6">
                  <c:v>4452250</c:v>
                </c:pt>
                <c:pt idx="7">
                  <c:v>6200750</c:v>
                </c:pt>
                <c:pt idx="8">
                  <c:v>6011750</c:v>
                </c:pt>
                <c:pt idx="9">
                  <c:v>2604750</c:v>
                </c:pt>
                <c:pt idx="10">
                  <c:v>18610500</c:v>
                </c:pt>
                <c:pt idx="11">
                  <c:v>18610500</c:v>
                </c:pt>
                <c:pt idx="12">
                  <c:v>18610500</c:v>
                </c:pt>
                <c:pt idx="13">
                  <c:v>18610500</c:v>
                </c:pt>
                <c:pt idx="14">
                  <c:v>18610500</c:v>
                </c:pt>
                <c:pt idx="15">
                  <c:v>2610500</c:v>
                </c:pt>
                <c:pt idx="16">
                  <c:v>2610500</c:v>
                </c:pt>
                <c:pt idx="17">
                  <c:v>2610500</c:v>
                </c:pt>
                <c:pt idx="18">
                  <c:v>2610500</c:v>
                </c:pt>
                <c:pt idx="19">
                  <c:v>2610500</c:v>
                </c:pt>
                <c:pt idx="20">
                  <c:v>2610500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2-4064-B4F4-D9956EB6E35D}"/>
            </c:ext>
          </c:extLst>
        </c:ser>
        <c:ser>
          <c:idx val="1"/>
          <c:order val="2"/>
          <c:tx>
            <c:strRef>
              <c:f>TYCIP!$O$293</c:f>
              <c:strCache>
                <c:ptCount val="1"/>
                <c:pt idx="0">
                  <c:v>RW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TYCIP!$R$9:$AL$9</c:f>
              <c:numCache>
                <c:formatCode>"FYE"\ 0000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TYCIP!$R$293:$AL$293</c:f>
              <c:numCache>
                <c:formatCode>_("$"* #,##0_);_("$"* \(#,##0\);_("$"* "-"??_);_(@_)</c:formatCode>
                <c:ptCount val="21"/>
                <c:pt idx="0">
                  <c:v>1184500</c:v>
                </c:pt>
                <c:pt idx="1">
                  <c:v>3032330.12</c:v>
                </c:pt>
                <c:pt idx="2">
                  <c:v>66709.429999999993</c:v>
                </c:pt>
                <c:pt idx="3">
                  <c:v>115000</c:v>
                </c:pt>
                <c:pt idx="4">
                  <c:v>172500</c:v>
                </c:pt>
                <c:pt idx="5">
                  <c:v>230000</c:v>
                </c:pt>
                <c:pt idx="6">
                  <c:v>287500</c:v>
                </c:pt>
                <c:pt idx="7">
                  <c:v>333500</c:v>
                </c:pt>
                <c:pt idx="8">
                  <c:v>333500</c:v>
                </c:pt>
                <c:pt idx="9">
                  <c:v>379500</c:v>
                </c:pt>
                <c:pt idx="10">
                  <c:v>379500</c:v>
                </c:pt>
                <c:pt idx="11">
                  <c:v>379500</c:v>
                </c:pt>
                <c:pt idx="12">
                  <c:v>379500</c:v>
                </c:pt>
                <c:pt idx="13">
                  <c:v>379500</c:v>
                </c:pt>
                <c:pt idx="14">
                  <c:v>379500</c:v>
                </c:pt>
                <c:pt idx="15">
                  <c:v>379500</c:v>
                </c:pt>
                <c:pt idx="16">
                  <c:v>379500</c:v>
                </c:pt>
                <c:pt idx="17">
                  <c:v>379500</c:v>
                </c:pt>
                <c:pt idx="18">
                  <c:v>379500</c:v>
                </c:pt>
                <c:pt idx="19">
                  <c:v>379500</c:v>
                </c:pt>
                <c:pt idx="20">
                  <c:v>379500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12-4064-B4F4-D9956EB6E35D}"/>
            </c:ext>
          </c:extLst>
        </c:ser>
        <c:ser>
          <c:idx val="2"/>
          <c:order val="3"/>
          <c:tx>
            <c:strRef>
              <c:f>TYCIP!$O$295</c:f>
              <c:strCache>
                <c:ptCount val="1"/>
                <c:pt idx="0">
                  <c:v>WW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TYCIP!$R$9:$AL$9</c:f>
              <c:numCache>
                <c:formatCode>"FYE"\ 0000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cat>
          <c:val>
            <c:numRef>
              <c:f>TYCIP!$R$295:$AL$295</c:f>
              <c:numCache>
                <c:formatCode>_("$"* #,##0_);_("$"* \(#,##0\);_("$"* "-"??_);_(@_)</c:formatCode>
                <c:ptCount val="21"/>
                <c:pt idx="0">
                  <c:v>2540925</c:v>
                </c:pt>
                <c:pt idx="1">
                  <c:v>1454865</c:v>
                </c:pt>
                <c:pt idx="2">
                  <c:v>1307205</c:v>
                </c:pt>
                <c:pt idx="3">
                  <c:v>1106990</c:v>
                </c:pt>
                <c:pt idx="4">
                  <c:v>2256990</c:v>
                </c:pt>
                <c:pt idx="5">
                  <c:v>474490</c:v>
                </c:pt>
                <c:pt idx="6">
                  <c:v>416990</c:v>
                </c:pt>
                <c:pt idx="7">
                  <c:v>416990</c:v>
                </c:pt>
                <c:pt idx="8">
                  <c:v>416990</c:v>
                </c:pt>
                <c:pt idx="9">
                  <c:v>416990</c:v>
                </c:pt>
                <c:pt idx="10">
                  <c:v>393990</c:v>
                </c:pt>
                <c:pt idx="11">
                  <c:v>393990</c:v>
                </c:pt>
                <c:pt idx="12">
                  <c:v>393990</c:v>
                </c:pt>
                <c:pt idx="13">
                  <c:v>393990</c:v>
                </c:pt>
                <c:pt idx="14">
                  <c:v>393990</c:v>
                </c:pt>
                <c:pt idx="15">
                  <c:v>393990</c:v>
                </c:pt>
                <c:pt idx="16">
                  <c:v>393990</c:v>
                </c:pt>
                <c:pt idx="17">
                  <c:v>393990</c:v>
                </c:pt>
                <c:pt idx="18">
                  <c:v>393990</c:v>
                </c:pt>
                <c:pt idx="19">
                  <c:v>393990</c:v>
                </c:pt>
                <c:pt idx="20">
                  <c:v>393990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12-4064-B4F4-D9956EB6E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87826696"/>
        <c:axId val="787826304"/>
      </c:barChart>
      <c:catAx>
        <c:axId val="787826696"/>
        <c:scaling>
          <c:orientation val="minMax"/>
        </c:scaling>
        <c:delete val="0"/>
        <c:axPos val="b"/>
        <c:numFmt formatCode="&quot;FYE&quot;\ 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826304"/>
        <c:crosses val="autoZero"/>
        <c:auto val="1"/>
        <c:lblAlgn val="ctr"/>
        <c:lblOffset val="100"/>
        <c:noMultiLvlLbl val="0"/>
      </c:catAx>
      <c:valAx>
        <c:axId val="78782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826696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695384951881012"/>
          <c:y val="0.24673483522892972"/>
          <c:w val="0.17047006269147905"/>
          <c:h val="0.34462999404945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MWD RTS Outlook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87900421224191"/>
          <c:y val="8.0215950948499662E-2"/>
          <c:w val="0.8435654848669184"/>
          <c:h val="0.490994146660301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'MWD Purchases'!$J$91:$K$91</c:f>
              <c:strCache>
                <c:ptCount val="2"/>
                <c:pt idx="0">
                  <c:v>Less: Standby Charge Collection (M)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'MWD Purchases'!$M$100:$S$102</c:f>
              <c:multiLvlStrCache>
                <c:ptCount val="6"/>
                <c:lvl>
                  <c:pt idx="0">
                    <c:v>FYE 2020</c:v>
                  </c:pt>
                  <c:pt idx="1">
                    <c:v>FYE 2021</c:v>
                  </c:pt>
                  <c:pt idx="2">
                    <c:v>FYE 2022</c:v>
                  </c:pt>
                  <c:pt idx="3">
                    <c:v>FYE 2023</c:v>
                  </c:pt>
                  <c:pt idx="4">
                    <c:v>FYE 2024</c:v>
                  </c:pt>
                  <c:pt idx="5">
                    <c:v>FYE 2025</c:v>
                  </c:pt>
                </c:lvl>
                <c:lvl>
                  <c:pt idx="0">
                    <c:v>Total</c:v>
                  </c:pt>
                  <c:pt idx="1">
                    <c:v>Total</c:v>
                  </c:pt>
                  <c:pt idx="2">
                    <c:v>Total</c:v>
                  </c:pt>
                  <c:pt idx="3">
                    <c:v>Total</c:v>
                  </c:pt>
                  <c:pt idx="4">
                    <c:v>Total</c:v>
                  </c:pt>
                  <c:pt idx="5">
                    <c:v>Total</c:v>
                  </c:pt>
                </c:lvl>
                <c:lvl>
                  <c:pt idx="0">
                    <c:v>$4.94</c:v>
                  </c:pt>
                  <c:pt idx="1">
                    <c:v>$5.25</c:v>
                  </c:pt>
                  <c:pt idx="2">
                    <c:v>$5.55</c:v>
                  </c:pt>
                  <c:pt idx="3">
                    <c:v>$5.76</c:v>
                  </c:pt>
                  <c:pt idx="4">
                    <c:v>$6.06</c:v>
                  </c:pt>
                  <c:pt idx="5">
                    <c:v>$6.47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'MWD Purchases'!$M$91:$S$91</c:f>
              <c:numCache>
                <c:formatCode>"$"#,##0.00_);\("$"#,##0.00\)</c:formatCode>
                <c:ptCount val="6"/>
                <c:pt idx="0">
                  <c:v>1.889292</c:v>
                </c:pt>
                <c:pt idx="1">
                  <c:v>1.889292</c:v>
                </c:pt>
                <c:pt idx="2">
                  <c:v>1.889292</c:v>
                </c:pt>
                <c:pt idx="3">
                  <c:v>1.889292</c:v>
                </c:pt>
                <c:pt idx="4">
                  <c:v>1.889292</c:v>
                </c:pt>
                <c:pt idx="5">
                  <c:v>1.889292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46-4CF8-92D8-08119B5C14E0}"/>
            </c:ext>
          </c:extLst>
        </c:ser>
        <c:ser>
          <c:idx val="1"/>
          <c:order val="1"/>
          <c:tx>
            <c:strRef>
              <c:f>'MWD Purchases'!$J$96:$K$96</c:f>
              <c:strCache>
                <c:ptCount val="2"/>
                <c:pt idx="0">
                  <c:v>Amount to Be Passed Through (M)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'MWD Purchases'!$M$100:$S$102</c:f>
              <c:multiLvlStrCache>
                <c:ptCount val="6"/>
                <c:lvl>
                  <c:pt idx="0">
                    <c:v>FYE 2020</c:v>
                  </c:pt>
                  <c:pt idx="1">
                    <c:v>FYE 2021</c:v>
                  </c:pt>
                  <c:pt idx="2">
                    <c:v>FYE 2022</c:v>
                  </c:pt>
                  <c:pt idx="3">
                    <c:v>FYE 2023</c:v>
                  </c:pt>
                  <c:pt idx="4">
                    <c:v>FYE 2024</c:v>
                  </c:pt>
                  <c:pt idx="5">
                    <c:v>FYE 2025</c:v>
                  </c:pt>
                </c:lvl>
                <c:lvl>
                  <c:pt idx="0">
                    <c:v>Total</c:v>
                  </c:pt>
                  <c:pt idx="1">
                    <c:v>Total</c:v>
                  </c:pt>
                  <c:pt idx="2">
                    <c:v>Total</c:v>
                  </c:pt>
                  <c:pt idx="3">
                    <c:v>Total</c:v>
                  </c:pt>
                  <c:pt idx="4">
                    <c:v>Total</c:v>
                  </c:pt>
                  <c:pt idx="5">
                    <c:v>Total</c:v>
                  </c:pt>
                </c:lvl>
                <c:lvl>
                  <c:pt idx="0">
                    <c:v>$4.94</c:v>
                  </c:pt>
                  <c:pt idx="1">
                    <c:v>$5.25</c:v>
                  </c:pt>
                  <c:pt idx="2">
                    <c:v>$5.55</c:v>
                  </c:pt>
                  <c:pt idx="3">
                    <c:v>$5.76</c:v>
                  </c:pt>
                  <c:pt idx="4">
                    <c:v>$6.06</c:v>
                  </c:pt>
                  <c:pt idx="5">
                    <c:v>$6.47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'MWD Purchases'!$M$96:$S$96</c:f>
              <c:numCache>
                <c:formatCode>"$"#,##0.00</c:formatCode>
                <c:ptCount val="6"/>
                <c:pt idx="0">
                  <c:v>1.8328247999999998</c:v>
                </c:pt>
                <c:pt idx="1">
                  <c:v>2.5205310000000001</c:v>
                </c:pt>
                <c:pt idx="2">
                  <c:v>3.2946371999999999</c:v>
                </c:pt>
                <c:pt idx="3">
                  <c:v>3.8669579999999995</c:v>
                </c:pt>
                <c:pt idx="4">
                  <c:v>4.1669580000000002</c:v>
                </c:pt>
                <c:pt idx="5">
                  <c:v>4.5794579999999998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46-4CF8-92D8-08119B5C14E0}"/>
            </c:ext>
          </c:extLst>
        </c:ser>
        <c:ser>
          <c:idx val="2"/>
          <c:order val="2"/>
          <c:tx>
            <c:strRef>
              <c:f>'MWD Purchases'!$J$98:$K$98</c:f>
              <c:strCache>
                <c:ptCount val="2"/>
                <c:pt idx="0">
                  <c:v>Amount Supported With Property Tax (M)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46-4CF8-92D8-08119B5C14E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46-4CF8-92D8-08119B5C14E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46-4CF8-92D8-08119B5C14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'MWD Purchases'!$M$100:$S$102</c:f>
              <c:multiLvlStrCache>
                <c:ptCount val="6"/>
                <c:lvl>
                  <c:pt idx="0">
                    <c:v>FYE 2020</c:v>
                  </c:pt>
                  <c:pt idx="1">
                    <c:v>FYE 2021</c:v>
                  </c:pt>
                  <c:pt idx="2">
                    <c:v>FYE 2022</c:v>
                  </c:pt>
                  <c:pt idx="3">
                    <c:v>FYE 2023</c:v>
                  </c:pt>
                  <c:pt idx="4">
                    <c:v>FYE 2024</c:v>
                  </c:pt>
                  <c:pt idx="5">
                    <c:v>FYE 2025</c:v>
                  </c:pt>
                </c:lvl>
                <c:lvl>
                  <c:pt idx="0">
                    <c:v>Total</c:v>
                  </c:pt>
                  <c:pt idx="1">
                    <c:v>Total</c:v>
                  </c:pt>
                  <c:pt idx="2">
                    <c:v>Total</c:v>
                  </c:pt>
                  <c:pt idx="3">
                    <c:v>Total</c:v>
                  </c:pt>
                  <c:pt idx="4">
                    <c:v>Total</c:v>
                  </c:pt>
                  <c:pt idx="5">
                    <c:v>Total</c:v>
                  </c:pt>
                </c:lvl>
                <c:lvl>
                  <c:pt idx="0">
                    <c:v>$4.94</c:v>
                  </c:pt>
                  <c:pt idx="1">
                    <c:v>$5.25</c:v>
                  </c:pt>
                  <c:pt idx="2">
                    <c:v>$5.55</c:v>
                  </c:pt>
                  <c:pt idx="3">
                    <c:v>$5.76</c:v>
                  </c:pt>
                  <c:pt idx="4">
                    <c:v>$6.06</c:v>
                  </c:pt>
                  <c:pt idx="5">
                    <c:v>$6.47</c:v>
                  </c:pt>
                </c:lvl>
              </c:multiLvlStrCache>
              <c:extLst xmlns:c16r2="http://schemas.microsoft.com/office/drawing/2015/06/chart"/>
            </c:multiLvlStrRef>
          </c:cat>
          <c:val>
            <c:numRef>
              <c:f>'MWD Purchases'!$M$98:$S$98</c:f>
              <c:numCache>
                <c:formatCode>"$"#,##0.00</c:formatCode>
                <c:ptCount val="6"/>
                <c:pt idx="0">
                  <c:v>1.2218831999999999</c:v>
                </c:pt>
                <c:pt idx="1">
                  <c:v>0.84017699999999973</c:v>
                </c:pt>
                <c:pt idx="2">
                  <c:v>0.3660707999999997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46-4CF8-92D8-08119B5C1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7825520"/>
        <c:axId val="787825128"/>
      </c:barChart>
      <c:catAx>
        <c:axId val="78782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825128"/>
        <c:crosses val="autoZero"/>
        <c:auto val="1"/>
        <c:lblAlgn val="ctr"/>
        <c:lblOffset val="100"/>
        <c:noMultiLvlLbl val="0"/>
      </c:catAx>
      <c:valAx>
        <c:axId val="7878251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</a:t>
                </a:r>
              </a:p>
            </c:rich>
          </c:tx>
          <c:layout>
            <c:manualLayout>
              <c:xMode val="edge"/>
              <c:yMode val="edge"/>
              <c:x val="4.9407187209475822E-3"/>
              <c:y val="6.93863596971490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_);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82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80621172353449E-2"/>
          <c:y val="0.86166514185204302"/>
          <c:w val="0.9499943132108486"/>
          <c:h val="0.12180508529367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FFFFFF">
          <a:lumMod val="75000"/>
        </a:srgbClr>
      </a:solidFill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MEU Rate Financial </a:t>
            </a:r>
            <a:r>
              <a:rPr lang="en-US" baseline="0" dirty="0" smtClean="0"/>
              <a:t>Forecast (Millions)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42862806421522"/>
          <c:y val="0.19548589567005653"/>
          <c:w val="0.83007357674954629"/>
          <c:h val="0.57596983311844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'Revenue Requirement'!$AB$127</c:f>
              <c:strCache>
                <c:ptCount val="1"/>
                <c:pt idx="0">
                  <c:v>Program Support Costs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'Revenue Requirement'!$AC$121:$AG$121</c:f>
              <c:numCache>
                <c:formatCode>"FYE"\ 0000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'Revenue Requirement'!$AC$127:$AG$127</c:f>
              <c:numCache>
                <c:formatCode>"$"#,##0.00</c:formatCode>
                <c:ptCount val="5"/>
                <c:pt idx="0">
                  <c:v>3692840.1634776453</c:v>
                </c:pt>
                <c:pt idx="1">
                  <c:v>3888074.3130167555</c:v>
                </c:pt>
                <c:pt idx="2">
                  <c:v>4032171.5597261796</c:v>
                </c:pt>
                <c:pt idx="3">
                  <c:v>4170611.2840470551</c:v>
                </c:pt>
                <c:pt idx="4">
                  <c:v>4437308.9859015252</c:v>
                </c:pt>
              </c:numCache>
            </c:numRef>
          </c:val>
        </c:ser>
        <c:ser>
          <c:idx val="1"/>
          <c:order val="1"/>
          <c:tx>
            <c:strRef>
              <c:f>'Revenue Requirement'!$AB$128</c:f>
              <c:strCache>
                <c:ptCount val="1"/>
                <c:pt idx="0">
                  <c:v>Water Use Efficiency Projects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'Revenue Requirement'!$AC$121:$AG$121</c:f>
              <c:numCache>
                <c:formatCode>"FYE"\ 0000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'Revenue Requirement'!$AC$128:$AG$128</c:f>
              <c:numCache>
                <c:formatCode>"$"#,##0.00</c:formatCode>
                <c:ptCount val="5"/>
                <c:pt idx="0">
                  <c:v>863060</c:v>
                </c:pt>
                <c:pt idx="1">
                  <c:v>832260</c:v>
                </c:pt>
                <c:pt idx="2">
                  <c:v>832260</c:v>
                </c:pt>
                <c:pt idx="3">
                  <c:v>832260</c:v>
                </c:pt>
                <c:pt idx="4">
                  <c:v>832260</c:v>
                </c:pt>
              </c:numCache>
            </c:numRef>
          </c:val>
        </c:ser>
        <c:ser>
          <c:idx val="2"/>
          <c:order val="2"/>
          <c:tx>
            <c:strRef>
              <c:f>'Revenue Requirement'!$AB$130</c:f>
              <c:strCache>
                <c:ptCount val="1"/>
                <c:pt idx="0">
                  <c:v>Reserve Contribution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'Revenue Requirement'!$AC$121:$AG$121</c:f>
              <c:numCache>
                <c:formatCode>"FYE"\ 0000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'Revenue Requirement'!$AC$130:$AG$130</c:f>
              <c:numCache>
                <c:formatCode>"$"#,##0.00</c:formatCode>
                <c:ptCount val="5"/>
                <c:pt idx="0">
                  <c:v>556084.48580555432</c:v>
                </c:pt>
                <c:pt idx="1">
                  <c:v>536850.36178550683</c:v>
                </c:pt>
                <c:pt idx="2">
                  <c:v>540152.67029789649</c:v>
                </c:pt>
                <c:pt idx="3">
                  <c:v>551339.86123416759</c:v>
                </c:pt>
                <c:pt idx="4">
                  <c:v>436524.58778884169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9452712"/>
        <c:axId val="789452320"/>
      </c:barChart>
      <c:lineChart>
        <c:grouping val="standard"/>
        <c:varyColors val="0"/>
        <c:ser>
          <c:idx val="4"/>
          <c:order val="3"/>
          <c:tx>
            <c:strRef>
              <c:f>'Revenue Requirement'!$AB$131</c:f>
              <c:strCache>
                <c:ptCount val="1"/>
                <c:pt idx="0">
                  <c:v>Revenue With Increases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'Revenue Requirement'!$AC$126:$AG$126</c:f>
              <c:strCache>
                <c:ptCount val="5"/>
                <c:pt idx="0">
                  <c:v>FY 2020/21</c:v>
                </c:pt>
                <c:pt idx="1">
                  <c:v>FY 2021/22</c:v>
                </c:pt>
                <c:pt idx="2">
                  <c:v>FY 2022/23</c:v>
                </c:pt>
                <c:pt idx="3">
                  <c:v>FY 2023/24</c:v>
                </c:pt>
                <c:pt idx="4">
                  <c:v>FY 2024/25</c:v>
                </c:pt>
              </c:strCache>
            </c:strRef>
          </c:cat>
          <c:val>
            <c:numRef>
              <c:f>'Revenue Requirement'!$AC$131:$AG$131</c:f>
              <c:numCache>
                <c:formatCode>_("$"* #,##0_);_("$"* \(#,##0\);_("$"* "-"??_);_(@_)</c:formatCode>
                <c:ptCount val="5"/>
                <c:pt idx="0">
                  <c:v>5111984.6492831996</c:v>
                </c:pt>
                <c:pt idx="1">
                  <c:v>5257184.6748022623</c:v>
                </c:pt>
                <c:pt idx="2">
                  <c:v>5404584.2300240761</c:v>
                </c:pt>
                <c:pt idx="3">
                  <c:v>5554211.1452812226</c:v>
                </c:pt>
                <c:pt idx="4">
                  <c:v>5706093.5736903669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'Revenue Requirement'!$AB$135</c:f>
              <c:strCache>
                <c:ptCount val="1"/>
                <c:pt idx="0">
                  <c:v>Minimum Reserve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'Revenue Requirement'!$AC$135:$AG$135</c:f>
              <c:numCache>
                <c:formatCode>General</c:formatCode>
                <c:ptCount val="5"/>
                <c:pt idx="0">
                  <c:v>2000000</c:v>
                </c:pt>
                <c:pt idx="1">
                  <c:v>2000000</c:v>
                </c:pt>
                <c:pt idx="2">
                  <c:v>2000000</c:v>
                </c:pt>
                <c:pt idx="3">
                  <c:v>2000000</c:v>
                </c:pt>
                <c:pt idx="4">
                  <c:v>2000000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452712"/>
        <c:axId val="789452320"/>
      </c:lineChart>
      <c:catAx>
        <c:axId val="789452712"/>
        <c:scaling>
          <c:orientation val="minMax"/>
        </c:scaling>
        <c:delete val="0"/>
        <c:axPos val="b"/>
        <c:numFmt formatCode="&quot;FYE&quot;\ 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452320"/>
        <c:crosses val="autoZero"/>
        <c:auto val="1"/>
        <c:lblAlgn val="ctr"/>
        <c:lblOffset val="100"/>
        <c:noMultiLvlLbl val="0"/>
      </c:catAx>
      <c:valAx>
        <c:axId val="7894523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452712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233312035785805E-2"/>
          <c:y val="0.84907773824852728"/>
          <c:w val="0.95775293805975636"/>
          <c:h val="0.13449545449548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'Revenue Requirement'!$C$131</c:f>
              <c:strCache>
                <c:ptCount val="1"/>
                <c:pt idx="0">
                  <c:v>MEU Charge ($/MEU/month)</c:v>
                </c:pt>
              </c:strCache>
            </c:strRef>
          </c:tx>
          <c:spPr>
            <a:solidFill>
              <a:srgbClr val="63A33A">
                <a:alpha val="69804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  <a:alpha val="69804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63A33A">
                  <a:alpha val="69804"/>
                </a:srgbClr>
              </a:solidFill>
              <a:ln>
                <a:noFill/>
              </a:ln>
              <a:effectLst/>
            </c:spPr>
          </c:dPt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'Revenue Requirement'!$L$6:$R$6</c15:sqref>
                  </c15:fullRef>
                </c:ext>
              </c:extLst>
              <c:f>'Revenue Requirement'!$L$6:$Q$6</c:f>
              <c:numCache>
                <c:formatCode>"FYE"\ 0000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'Revenue Requirement'!$L$131:$R$131</c15:sqref>
                  </c15:fullRef>
                </c:ext>
              </c:extLst>
              <c:f>'Revenue Requirement'!$L$131:$Q$131</c:f>
              <c:numCache>
                <c:formatCode>"$"#,##0.000</c:formatCode>
                <c:ptCount val="6"/>
                <c:pt idx="0" formatCode="&quot;$&quot;#,##0.00">
                  <c:v>1.04</c:v>
                </c:pt>
                <c:pt idx="1">
                  <c:v>1.06</c:v>
                </c:pt>
                <c:pt idx="2">
                  <c:v>1.08</c:v>
                </c:pt>
                <c:pt idx="3">
                  <c:v>1.1000000000000001</c:v>
                </c:pt>
                <c:pt idx="4">
                  <c:v>1.1200000000000001</c:v>
                </c:pt>
                <c:pt idx="5">
                  <c:v>1.1399999999999999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9454672"/>
        <c:axId val="789456240"/>
      </c:barChart>
      <c:catAx>
        <c:axId val="789454672"/>
        <c:scaling>
          <c:orientation val="minMax"/>
        </c:scaling>
        <c:delete val="0"/>
        <c:axPos val="b"/>
        <c:numFmt formatCode="&quot;FYE&quot;\ 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456240"/>
        <c:crosses val="autoZero"/>
        <c:auto val="1"/>
        <c:lblAlgn val="ctr"/>
        <c:lblOffset val="100"/>
        <c:noMultiLvlLbl val="0"/>
      </c:catAx>
      <c:valAx>
        <c:axId val="7894562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4546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solidFill>
        <a:srgbClr val="FFFFFF">
          <a:lumMod val="85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23T14:33:42.311" idx="2">
    <p:pos x="10" y="10"/>
    <p:text>Formatting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66094-52FA-4461-AE46-4D8643D8F898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C67B85-CA03-4FA4-9D80-F5AD2168C50F}">
      <dgm:prSet phldrT="[Text]"/>
      <dgm:spPr/>
      <dgm:t>
        <a:bodyPr/>
        <a:lstStyle/>
        <a:p>
          <a:r>
            <a:rPr lang="en-US" dirty="0"/>
            <a:t>Existing Assets (Buy-In)</a:t>
          </a:r>
        </a:p>
      </dgm:t>
    </dgm:pt>
    <dgm:pt modelId="{97F56712-EEA5-45CC-8F35-9B33CC3224E6}" type="parTrans" cxnId="{4D48B08B-2CA6-43B6-8B0B-719071B71971}">
      <dgm:prSet/>
      <dgm:spPr/>
      <dgm:t>
        <a:bodyPr/>
        <a:lstStyle/>
        <a:p>
          <a:endParaRPr lang="en-US"/>
        </a:p>
      </dgm:t>
    </dgm:pt>
    <dgm:pt modelId="{B91D8D3A-3D63-437D-A9E0-A06C90F1C0D5}" type="sibTrans" cxnId="{4D48B08B-2CA6-43B6-8B0B-719071B71971}">
      <dgm:prSet/>
      <dgm:spPr/>
      <dgm:t>
        <a:bodyPr/>
        <a:lstStyle/>
        <a:p>
          <a:endParaRPr lang="en-US"/>
        </a:p>
      </dgm:t>
    </dgm:pt>
    <dgm:pt modelId="{1DC688F6-409E-4095-AB92-FD67C2BDB054}">
      <dgm:prSet phldrT="[Text]"/>
      <dgm:spPr/>
      <dgm:t>
        <a:bodyPr/>
        <a:lstStyle/>
        <a:p>
          <a:r>
            <a:rPr lang="en-US" b="1" dirty="0"/>
            <a:t>Existing Physical Assets </a:t>
          </a:r>
          <a:r>
            <a:rPr lang="en-US" dirty="0"/>
            <a:t>(Replacement Cost New Less Depreciation, RCNLD)</a:t>
          </a:r>
        </a:p>
      </dgm:t>
    </dgm:pt>
    <dgm:pt modelId="{451D3F2E-B124-4B1D-AD4E-75D0CE0DCAFD}" type="parTrans" cxnId="{5C632C3B-D262-4FF4-A922-5A512320CEFA}">
      <dgm:prSet/>
      <dgm:spPr/>
      <dgm:t>
        <a:bodyPr/>
        <a:lstStyle/>
        <a:p>
          <a:endParaRPr lang="en-US"/>
        </a:p>
      </dgm:t>
    </dgm:pt>
    <dgm:pt modelId="{F44B15AE-6816-4D83-BEA5-62066F978A6A}" type="sibTrans" cxnId="{5C632C3B-D262-4FF4-A922-5A512320CEFA}">
      <dgm:prSet/>
      <dgm:spPr/>
      <dgm:t>
        <a:bodyPr/>
        <a:lstStyle/>
        <a:p>
          <a:endParaRPr lang="en-US"/>
        </a:p>
      </dgm:t>
    </dgm:pt>
    <dgm:pt modelId="{E9A90427-0D36-4FD6-B69D-FB44787510EC}">
      <dgm:prSet phldrT="[Text]"/>
      <dgm:spPr/>
      <dgm:t>
        <a:bodyPr/>
        <a:lstStyle/>
        <a:p>
          <a:r>
            <a:rPr lang="en-US" b="1" i="1" dirty="0"/>
            <a:t>Plus: </a:t>
          </a:r>
          <a:r>
            <a:rPr lang="en-US" dirty="0"/>
            <a:t>Construction in Progress</a:t>
          </a:r>
        </a:p>
      </dgm:t>
    </dgm:pt>
    <dgm:pt modelId="{07677CCD-6A6B-4D51-9474-A3C7EC5E990A}" type="parTrans" cxnId="{53A67FAA-B6B6-4BA9-852F-15206796AD37}">
      <dgm:prSet/>
      <dgm:spPr/>
      <dgm:t>
        <a:bodyPr/>
        <a:lstStyle/>
        <a:p>
          <a:endParaRPr lang="en-US"/>
        </a:p>
      </dgm:t>
    </dgm:pt>
    <dgm:pt modelId="{06F3245B-AB8B-4243-A6BA-51B35B45F412}" type="sibTrans" cxnId="{53A67FAA-B6B6-4BA9-852F-15206796AD37}">
      <dgm:prSet/>
      <dgm:spPr/>
      <dgm:t>
        <a:bodyPr/>
        <a:lstStyle/>
        <a:p>
          <a:endParaRPr lang="en-US"/>
        </a:p>
      </dgm:t>
    </dgm:pt>
    <dgm:pt modelId="{C59D7CBA-4307-4E5D-B828-6EED7B00C8F7}">
      <dgm:prSet phldrT="[Text]"/>
      <dgm:spPr/>
      <dgm:t>
        <a:bodyPr/>
        <a:lstStyle/>
        <a:p>
          <a:r>
            <a:rPr lang="en-US" b="1" i="1" dirty="0"/>
            <a:t>Plus: </a:t>
          </a:r>
          <a:r>
            <a:rPr lang="en-US" dirty="0"/>
            <a:t>Cash Reserves</a:t>
          </a:r>
        </a:p>
      </dgm:t>
    </dgm:pt>
    <dgm:pt modelId="{FAB77129-D511-4AC4-9693-A4120D22C09D}" type="parTrans" cxnId="{4F5E1707-9D36-4668-A277-EE1DD125B738}">
      <dgm:prSet/>
      <dgm:spPr/>
      <dgm:t>
        <a:bodyPr/>
        <a:lstStyle/>
        <a:p>
          <a:endParaRPr lang="en-US"/>
        </a:p>
      </dgm:t>
    </dgm:pt>
    <dgm:pt modelId="{AF54C839-358F-4A9F-A683-8BF5C57483F5}" type="sibTrans" cxnId="{4F5E1707-9D36-4668-A277-EE1DD125B738}">
      <dgm:prSet/>
      <dgm:spPr/>
      <dgm:t>
        <a:bodyPr/>
        <a:lstStyle/>
        <a:p>
          <a:endParaRPr lang="en-US"/>
        </a:p>
      </dgm:t>
    </dgm:pt>
    <dgm:pt modelId="{BBA81B0A-A6C8-4514-AB92-6C1062F333C1}">
      <dgm:prSet phldrT="[Text]"/>
      <dgm:spPr/>
      <dgm:t>
        <a:bodyPr/>
        <a:lstStyle/>
        <a:p>
          <a:r>
            <a:rPr lang="en-US" b="1" i="1" dirty="0"/>
            <a:t>Less: </a:t>
          </a:r>
          <a:r>
            <a:rPr lang="en-US" dirty="0"/>
            <a:t>Adjustment </a:t>
          </a:r>
          <a:r>
            <a:rPr lang="en-US" dirty="0">
              <a:solidFill>
                <a:schemeClr val="tx1"/>
              </a:solidFill>
            </a:rPr>
            <a:t>for grants and property </a:t>
          </a:r>
          <a:r>
            <a:rPr lang="en-US" dirty="0"/>
            <a:t>tax revenues used for capital projects</a:t>
          </a:r>
        </a:p>
      </dgm:t>
    </dgm:pt>
    <dgm:pt modelId="{9469849F-8977-4DD8-B217-65268721C52C}" type="parTrans" cxnId="{2A32FA9F-A360-4D92-8C6C-2CE5E2E0A319}">
      <dgm:prSet/>
      <dgm:spPr/>
      <dgm:t>
        <a:bodyPr/>
        <a:lstStyle/>
        <a:p>
          <a:endParaRPr lang="en-US"/>
        </a:p>
      </dgm:t>
    </dgm:pt>
    <dgm:pt modelId="{898C3145-7A48-4622-A8EC-15F342F1036D}" type="sibTrans" cxnId="{2A32FA9F-A360-4D92-8C6C-2CE5E2E0A319}">
      <dgm:prSet/>
      <dgm:spPr/>
      <dgm:t>
        <a:bodyPr/>
        <a:lstStyle/>
        <a:p>
          <a:endParaRPr lang="en-US"/>
        </a:p>
      </dgm:t>
    </dgm:pt>
    <dgm:pt modelId="{5606C05B-9EE7-4BF8-9D97-120ED513E28B}">
      <dgm:prSet phldrT="[Text]"/>
      <dgm:spPr/>
      <dgm:t>
        <a:bodyPr/>
        <a:lstStyle/>
        <a:p>
          <a:r>
            <a:rPr lang="en-US" dirty="0"/>
            <a:t>Future Improvements (Incremental)</a:t>
          </a:r>
        </a:p>
      </dgm:t>
    </dgm:pt>
    <dgm:pt modelId="{3A8AACB8-D57D-44CA-BD00-26A49C860CA9}" type="parTrans" cxnId="{4E7C14CA-A293-4DEC-A614-9FDD47F40C32}">
      <dgm:prSet/>
      <dgm:spPr/>
      <dgm:t>
        <a:bodyPr/>
        <a:lstStyle/>
        <a:p>
          <a:endParaRPr lang="en-US"/>
        </a:p>
      </dgm:t>
    </dgm:pt>
    <dgm:pt modelId="{5950B8A3-97F5-47B7-9B5E-5DAE26664220}" type="sibTrans" cxnId="{4E7C14CA-A293-4DEC-A614-9FDD47F40C32}">
      <dgm:prSet/>
      <dgm:spPr/>
      <dgm:t>
        <a:bodyPr/>
        <a:lstStyle/>
        <a:p>
          <a:endParaRPr lang="en-US"/>
        </a:p>
      </dgm:t>
    </dgm:pt>
    <dgm:pt modelId="{1EA9B3F5-338F-405B-A246-3505DA232F7E}">
      <dgm:prSet phldrT="[Text]"/>
      <dgm:spPr/>
      <dgm:t>
        <a:bodyPr/>
        <a:lstStyle/>
        <a:p>
          <a:r>
            <a:rPr lang="en-US" dirty="0"/>
            <a:t>Capital Improvements Attributable to Growth </a:t>
          </a:r>
        </a:p>
      </dgm:t>
    </dgm:pt>
    <dgm:pt modelId="{66BB4480-269B-436F-9123-D0630E763777}" type="parTrans" cxnId="{6E5D91F8-299C-4621-85D7-ADC7BDA45A8E}">
      <dgm:prSet/>
      <dgm:spPr/>
      <dgm:t>
        <a:bodyPr/>
        <a:lstStyle/>
        <a:p>
          <a:endParaRPr lang="en-US"/>
        </a:p>
      </dgm:t>
    </dgm:pt>
    <dgm:pt modelId="{45411A0C-9D6E-4FB3-AE70-C995B3BC71BE}" type="sibTrans" cxnId="{6E5D91F8-299C-4621-85D7-ADC7BDA45A8E}">
      <dgm:prSet/>
      <dgm:spPr/>
      <dgm:t>
        <a:bodyPr/>
        <a:lstStyle/>
        <a:p>
          <a:endParaRPr lang="en-US"/>
        </a:p>
      </dgm:t>
    </dgm:pt>
    <dgm:pt modelId="{B3392B9A-21B1-4065-9CCD-00378550A71D}" type="pres">
      <dgm:prSet presAssocID="{ED366094-52FA-4461-AE46-4D8643D8F8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501E7-EA69-4528-8846-2E84D79B7DFF}" type="pres">
      <dgm:prSet presAssocID="{24C67B85-CA03-4FA4-9D80-F5AD2168C50F}" presName="parentLin" presStyleCnt="0"/>
      <dgm:spPr/>
    </dgm:pt>
    <dgm:pt modelId="{21009B4B-EDF2-411B-8B87-70631DD30956}" type="pres">
      <dgm:prSet presAssocID="{24C67B85-CA03-4FA4-9D80-F5AD2168C50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CA310BE-365E-4F4D-B4B7-A4C6BF3E97DF}" type="pres">
      <dgm:prSet presAssocID="{24C67B85-CA03-4FA4-9D80-F5AD2168C5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66B2F-7602-4D4F-8A19-E09367C7E9C9}" type="pres">
      <dgm:prSet presAssocID="{24C67B85-CA03-4FA4-9D80-F5AD2168C50F}" presName="negativeSpace" presStyleCnt="0"/>
      <dgm:spPr/>
    </dgm:pt>
    <dgm:pt modelId="{02ABD6A0-318C-49E5-894B-67F742B18116}" type="pres">
      <dgm:prSet presAssocID="{24C67B85-CA03-4FA4-9D80-F5AD2168C50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7A59C-1608-4EF1-800D-5C2FA0EBBFA0}" type="pres">
      <dgm:prSet presAssocID="{B91D8D3A-3D63-437D-A9E0-A06C90F1C0D5}" presName="spaceBetweenRectangles" presStyleCnt="0"/>
      <dgm:spPr/>
    </dgm:pt>
    <dgm:pt modelId="{BB83B096-4866-4C35-A25F-29E87018A459}" type="pres">
      <dgm:prSet presAssocID="{5606C05B-9EE7-4BF8-9D97-120ED513E28B}" presName="parentLin" presStyleCnt="0"/>
      <dgm:spPr/>
    </dgm:pt>
    <dgm:pt modelId="{CDEB9D39-6098-4C11-94EF-4A50D0727A15}" type="pres">
      <dgm:prSet presAssocID="{5606C05B-9EE7-4BF8-9D97-120ED513E28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0D6FECB-7F5E-48FE-BB1D-DD3322B9D6FD}" type="pres">
      <dgm:prSet presAssocID="{5606C05B-9EE7-4BF8-9D97-120ED513E2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13885-7A59-47A3-9F7B-62441AA962BC}" type="pres">
      <dgm:prSet presAssocID="{5606C05B-9EE7-4BF8-9D97-120ED513E28B}" presName="negativeSpace" presStyleCnt="0"/>
      <dgm:spPr/>
    </dgm:pt>
    <dgm:pt modelId="{9D9BCE99-2B2A-47D3-9C98-696696E2B954}" type="pres">
      <dgm:prSet presAssocID="{5606C05B-9EE7-4BF8-9D97-120ED513E28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67FAA-B6B6-4BA9-852F-15206796AD37}" srcId="{24C67B85-CA03-4FA4-9D80-F5AD2168C50F}" destId="{E9A90427-0D36-4FD6-B69D-FB44787510EC}" srcOrd="1" destOrd="0" parTransId="{07677CCD-6A6B-4D51-9474-A3C7EC5E990A}" sibTransId="{06F3245B-AB8B-4243-A6BA-51B35B45F412}"/>
    <dgm:cxn modelId="{7EA88A0F-685A-4BC0-83CE-5EBC0408FA64}" type="presOf" srcId="{5606C05B-9EE7-4BF8-9D97-120ED513E28B}" destId="{D0D6FECB-7F5E-48FE-BB1D-DD3322B9D6FD}" srcOrd="1" destOrd="0" presId="urn:microsoft.com/office/officeart/2005/8/layout/list1"/>
    <dgm:cxn modelId="{A1BF6226-A868-4B2D-83A6-F24AC0A7E201}" type="presOf" srcId="{BBA81B0A-A6C8-4514-AB92-6C1062F333C1}" destId="{02ABD6A0-318C-49E5-894B-67F742B18116}" srcOrd="0" destOrd="3" presId="urn:microsoft.com/office/officeart/2005/8/layout/list1"/>
    <dgm:cxn modelId="{4F5E1707-9D36-4668-A277-EE1DD125B738}" srcId="{24C67B85-CA03-4FA4-9D80-F5AD2168C50F}" destId="{C59D7CBA-4307-4E5D-B828-6EED7B00C8F7}" srcOrd="2" destOrd="0" parTransId="{FAB77129-D511-4AC4-9693-A4120D22C09D}" sibTransId="{AF54C839-358F-4A9F-A683-8BF5C57483F5}"/>
    <dgm:cxn modelId="{E37FCEB4-C2AC-4F7B-A35C-AC0772B6CBFB}" type="presOf" srcId="{1EA9B3F5-338F-405B-A246-3505DA232F7E}" destId="{9D9BCE99-2B2A-47D3-9C98-696696E2B954}" srcOrd="0" destOrd="0" presId="urn:microsoft.com/office/officeart/2005/8/layout/list1"/>
    <dgm:cxn modelId="{8AD44816-371C-4812-9001-585EACE58C64}" type="presOf" srcId="{C59D7CBA-4307-4E5D-B828-6EED7B00C8F7}" destId="{02ABD6A0-318C-49E5-894B-67F742B18116}" srcOrd="0" destOrd="2" presId="urn:microsoft.com/office/officeart/2005/8/layout/list1"/>
    <dgm:cxn modelId="{6E5D91F8-299C-4621-85D7-ADC7BDA45A8E}" srcId="{5606C05B-9EE7-4BF8-9D97-120ED513E28B}" destId="{1EA9B3F5-338F-405B-A246-3505DA232F7E}" srcOrd="0" destOrd="0" parTransId="{66BB4480-269B-436F-9123-D0630E763777}" sibTransId="{45411A0C-9D6E-4FB3-AE70-C995B3BC71BE}"/>
    <dgm:cxn modelId="{D6EE29D4-2D0D-4DCC-BE8C-F8542E5EEAF8}" type="presOf" srcId="{5606C05B-9EE7-4BF8-9D97-120ED513E28B}" destId="{CDEB9D39-6098-4C11-94EF-4A50D0727A15}" srcOrd="0" destOrd="0" presId="urn:microsoft.com/office/officeart/2005/8/layout/list1"/>
    <dgm:cxn modelId="{6D41FB63-77EA-4FCF-B3E2-4682833F42D2}" type="presOf" srcId="{24C67B85-CA03-4FA4-9D80-F5AD2168C50F}" destId="{21009B4B-EDF2-411B-8B87-70631DD30956}" srcOrd="0" destOrd="0" presId="urn:microsoft.com/office/officeart/2005/8/layout/list1"/>
    <dgm:cxn modelId="{5C632C3B-D262-4FF4-A922-5A512320CEFA}" srcId="{24C67B85-CA03-4FA4-9D80-F5AD2168C50F}" destId="{1DC688F6-409E-4095-AB92-FD67C2BDB054}" srcOrd="0" destOrd="0" parTransId="{451D3F2E-B124-4B1D-AD4E-75D0CE0DCAFD}" sibTransId="{F44B15AE-6816-4D83-BEA5-62066F978A6A}"/>
    <dgm:cxn modelId="{4D48B08B-2CA6-43B6-8B0B-719071B71971}" srcId="{ED366094-52FA-4461-AE46-4D8643D8F898}" destId="{24C67B85-CA03-4FA4-9D80-F5AD2168C50F}" srcOrd="0" destOrd="0" parTransId="{97F56712-EEA5-45CC-8F35-9B33CC3224E6}" sibTransId="{B91D8D3A-3D63-437D-A9E0-A06C90F1C0D5}"/>
    <dgm:cxn modelId="{1A1E9547-9895-484E-AD81-6F0A2C4AA253}" type="presOf" srcId="{1DC688F6-409E-4095-AB92-FD67C2BDB054}" destId="{02ABD6A0-318C-49E5-894B-67F742B18116}" srcOrd="0" destOrd="0" presId="urn:microsoft.com/office/officeart/2005/8/layout/list1"/>
    <dgm:cxn modelId="{884C16D9-FCE9-4CAC-A584-1FCDCB25109F}" type="presOf" srcId="{24C67B85-CA03-4FA4-9D80-F5AD2168C50F}" destId="{4CA310BE-365E-4F4D-B4B7-A4C6BF3E97DF}" srcOrd="1" destOrd="0" presId="urn:microsoft.com/office/officeart/2005/8/layout/list1"/>
    <dgm:cxn modelId="{4E7C14CA-A293-4DEC-A614-9FDD47F40C32}" srcId="{ED366094-52FA-4461-AE46-4D8643D8F898}" destId="{5606C05B-9EE7-4BF8-9D97-120ED513E28B}" srcOrd="1" destOrd="0" parTransId="{3A8AACB8-D57D-44CA-BD00-26A49C860CA9}" sibTransId="{5950B8A3-97F5-47B7-9B5E-5DAE26664220}"/>
    <dgm:cxn modelId="{2A32FA9F-A360-4D92-8C6C-2CE5E2E0A319}" srcId="{24C67B85-CA03-4FA4-9D80-F5AD2168C50F}" destId="{BBA81B0A-A6C8-4514-AB92-6C1062F333C1}" srcOrd="3" destOrd="0" parTransId="{9469849F-8977-4DD8-B217-65268721C52C}" sibTransId="{898C3145-7A48-4622-A8EC-15F342F1036D}"/>
    <dgm:cxn modelId="{B534210F-807F-4836-AFC4-9E3425A50297}" type="presOf" srcId="{ED366094-52FA-4461-AE46-4D8643D8F898}" destId="{B3392B9A-21B1-4065-9CCD-00378550A71D}" srcOrd="0" destOrd="0" presId="urn:microsoft.com/office/officeart/2005/8/layout/list1"/>
    <dgm:cxn modelId="{9D3BAB1C-2AA7-4FB8-9091-BAF6CE1B3D43}" type="presOf" srcId="{E9A90427-0D36-4FD6-B69D-FB44787510EC}" destId="{02ABD6A0-318C-49E5-894B-67F742B18116}" srcOrd="0" destOrd="1" presId="urn:microsoft.com/office/officeart/2005/8/layout/list1"/>
    <dgm:cxn modelId="{9EF05AAE-E709-4BD6-A0D7-09C51647A317}" type="presParOf" srcId="{B3392B9A-21B1-4065-9CCD-00378550A71D}" destId="{100501E7-EA69-4528-8846-2E84D79B7DFF}" srcOrd="0" destOrd="0" presId="urn:microsoft.com/office/officeart/2005/8/layout/list1"/>
    <dgm:cxn modelId="{310CFFC3-85DA-4F79-B3B9-FCFE82946D0D}" type="presParOf" srcId="{100501E7-EA69-4528-8846-2E84D79B7DFF}" destId="{21009B4B-EDF2-411B-8B87-70631DD30956}" srcOrd="0" destOrd="0" presId="urn:microsoft.com/office/officeart/2005/8/layout/list1"/>
    <dgm:cxn modelId="{0AEF96E6-FD07-43AC-8E95-9D956B6A1BE1}" type="presParOf" srcId="{100501E7-EA69-4528-8846-2E84D79B7DFF}" destId="{4CA310BE-365E-4F4D-B4B7-A4C6BF3E97DF}" srcOrd="1" destOrd="0" presId="urn:microsoft.com/office/officeart/2005/8/layout/list1"/>
    <dgm:cxn modelId="{F0D10121-A901-4C85-B380-35A618AF72C5}" type="presParOf" srcId="{B3392B9A-21B1-4065-9CCD-00378550A71D}" destId="{27866B2F-7602-4D4F-8A19-E09367C7E9C9}" srcOrd="1" destOrd="0" presId="urn:microsoft.com/office/officeart/2005/8/layout/list1"/>
    <dgm:cxn modelId="{65491EA2-21C1-4E9B-B27E-0E2222B83E5C}" type="presParOf" srcId="{B3392B9A-21B1-4065-9CCD-00378550A71D}" destId="{02ABD6A0-318C-49E5-894B-67F742B18116}" srcOrd="2" destOrd="0" presId="urn:microsoft.com/office/officeart/2005/8/layout/list1"/>
    <dgm:cxn modelId="{8F9BE110-0584-4FBE-B06B-FE62166D1A4A}" type="presParOf" srcId="{B3392B9A-21B1-4065-9CCD-00378550A71D}" destId="{6117A59C-1608-4EF1-800D-5C2FA0EBBFA0}" srcOrd="3" destOrd="0" presId="urn:microsoft.com/office/officeart/2005/8/layout/list1"/>
    <dgm:cxn modelId="{526C2C90-F04A-49FA-9C40-444797405E01}" type="presParOf" srcId="{B3392B9A-21B1-4065-9CCD-00378550A71D}" destId="{BB83B096-4866-4C35-A25F-29E87018A459}" srcOrd="4" destOrd="0" presId="urn:microsoft.com/office/officeart/2005/8/layout/list1"/>
    <dgm:cxn modelId="{CB03306C-79A3-4658-85FA-9A513278312C}" type="presParOf" srcId="{BB83B096-4866-4C35-A25F-29E87018A459}" destId="{CDEB9D39-6098-4C11-94EF-4A50D0727A15}" srcOrd="0" destOrd="0" presId="urn:microsoft.com/office/officeart/2005/8/layout/list1"/>
    <dgm:cxn modelId="{46D76035-0281-42DE-B52A-DF1DA0B5856B}" type="presParOf" srcId="{BB83B096-4866-4C35-A25F-29E87018A459}" destId="{D0D6FECB-7F5E-48FE-BB1D-DD3322B9D6FD}" srcOrd="1" destOrd="0" presId="urn:microsoft.com/office/officeart/2005/8/layout/list1"/>
    <dgm:cxn modelId="{A36259A4-F458-43C7-80F3-36993CA77D42}" type="presParOf" srcId="{B3392B9A-21B1-4065-9CCD-00378550A71D}" destId="{31713885-7A59-47A3-9F7B-62441AA962BC}" srcOrd="5" destOrd="0" presId="urn:microsoft.com/office/officeart/2005/8/layout/list1"/>
    <dgm:cxn modelId="{11BE6799-C4E7-41FA-B169-A48A4ECEF088}" type="presParOf" srcId="{B3392B9A-21B1-4065-9CCD-00378550A71D}" destId="{9D9BCE99-2B2A-47D3-9C98-696696E2B9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A219CC-9FA9-48A0-9D3D-7006D5134C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16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00219"/>
            <a:ext cx="2156974" cy="4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>
            <a:fillRect/>
          </a:stretch>
        </p:blipFill>
        <p:spPr bwMode="auto">
          <a:xfrm>
            <a:off x="381000" y="4468496"/>
            <a:ext cx="2057400" cy="24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447800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457200"/>
            <a:ext cx="6275917" cy="6096000"/>
          </a:xfr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82880" tIns="137160" rIns="182880"/>
          <a:lstStyle>
            <a:lvl1pPr>
              <a:defRPr sz="2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981200"/>
            <a:ext cx="3932767" cy="4572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2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3413639"/>
          </a:xfrm>
          <a:ln w="12700"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3413639"/>
          </a:xfrm>
          <a:ln w="12700"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3413637"/>
          </a:xfrm>
          <a:ln w="12700"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99" y="5188527"/>
            <a:ext cx="3394365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4405745" y="5188527"/>
            <a:ext cx="3387437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80218" y="5188527"/>
            <a:ext cx="3387437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6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5334000"/>
            <a:ext cx="10515600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40317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406649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7972983" y="3474780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8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22830"/>
          </a:xfrm>
          <a:ln w="1270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12192000" cy="685800"/>
          </a:xfrm>
          <a:solidFill>
            <a:schemeClr val="tx1"/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11176000" cy="4800600"/>
          </a:xfrm>
        </p:spPr>
        <p:txBody>
          <a:bodyPr/>
          <a:lstStyle>
            <a:lvl1pPr marL="228600" indent="-228600">
              <a:lnSpc>
                <a:spcPct val="95000"/>
              </a:lnSpc>
              <a:spcBef>
                <a:spcPts val="1800"/>
              </a:spcBef>
              <a:buSzPct val="82000"/>
              <a:buFont typeface="Arial" panose="020B0604020202020204" pitchFamily="34" charset="0"/>
              <a:buChar char="•"/>
              <a:defRPr/>
            </a:lvl1pPr>
            <a:lvl2pPr marL="685800" indent="-283464">
              <a:lnSpc>
                <a:spcPct val="95000"/>
              </a:lnSpc>
              <a:spcBef>
                <a:spcPts val="1200"/>
              </a:spcBef>
              <a:buFont typeface="Segoe UI" panose="020B0502040204020203" pitchFamily="34" charset="0"/>
              <a:buChar char="−"/>
              <a:defRPr/>
            </a:lvl2pPr>
            <a:lvl3pPr marL="1097280" indent="-228600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lvl3pPr>
            <a:lvl4pPr marL="1100138" indent="-265113"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420813" indent="-3016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71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331527" y="5389418"/>
            <a:ext cx="5320146" cy="5680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733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0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71600"/>
            <a:ext cx="5183717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1371600"/>
            <a:ext cx="5158316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528764"/>
            <a:ext cx="5158316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8764"/>
            <a:ext cx="5183717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31261" y="4540324"/>
            <a:ext cx="12235504" cy="2317676"/>
          </a:xfrm>
          <a:custGeom>
            <a:avLst/>
            <a:gdLst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67446 w 9167446"/>
              <a:gd name="connsiteY2" fmla="*/ 2349688 h 2349688"/>
              <a:gd name="connsiteX3" fmla="*/ 0 w 9167446"/>
              <a:gd name="connsiteY3" fmla="*/ 2349688 h 2349688"/>
              <a:gd name="connsiteX4" fmla="*/ 0 w 9167446"/>
              <a:gd name="connsiteY4" fmla="*/ 0 h 2349688"/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8015653 w 9167446"/>
              <a:gd name="connsiteY1" fmla="*/ 624254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2960077 w 9167446"/>
              <a:gd name="connsiteY1" fmla="*/ 230742 h 2349688"/>
              <a:gd name="connsiteX2" fmla="*/ 8015653 w 9167446"/>
              <a:gd name="connsiteY2" fmla="*/ 624254 h 2349688"/>
              <a:gd name="connsiteX3" fmla="*/ 9158654 w 9167446"/>
              <a:gd name="connsiteY3" fmla="*/ 775865 h 2349688"/>
              <a:gd name="connsiteX4" fmla="*/ 9167446 w 9167446"/>
              <a:gd name="connsiteY4" fmla="*/ 2349688 h 2349688"/>
              <a:gd name="connsiteX5" fmla="*/ 0 w 9167446"/>
              <a:gd name="connsiteY5" fmla="*/ 2349688 h 2349688"/>
              <a:gd name="connsiteX6" fmla="*/ 0 w 9167446"/>
              <a:gd name="connsiteY6" fmla="*/ 0 h 2349688"/>
              <a:gd name="connsiteX0" fmla="*/ 0 w 9167446"/>
              <a:gd name="connsiteY0" fmla="*/ 1061727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1061727 h 2118946"/>
              <a:gd name="connsiteX0" fmla="*/ 0 w 9167446"/>
              <a:gd name="connsiteY0" fmla="*/ 877089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877089 h 2118946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397370 w 9167446"/>
              <a:gd name="connsiteY1" fmla="*/ 696734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1028700 h 2270557"/>
              <a:gd name="connsiteX1" fmla="*/ 2397370 w 9167446"/>
              <a:gd name="connsiteY1" fmla="*/ 1241857 h 2270557"/>
              <a:gd name="connsiteX2" fmla="*/ 6828691 w 9167446"/>
              <a:gd name="connsiteY2" fmla="*/ 0 h 2270557"/>
              <a:gd name="connsiteX3" fmla="*/ 9158654 w 9167446"/>
              <a:gd name="connsiteY3" fmla="*/ 696734 h 2270557"/>
              <a:gd name="connsiteX4" fmla="*/ 9167446 w 9167446"/>
              <a:gd name="connsiteY4" fmla="*/ 2270557 h 2270557"/>
              <a:gd name="connsiteX5" fmla="*/ 0 w 9167446"/>
              <a:gd name="connsiteY5" fmla="*/ 2270557 h 2270557"/>
              <a:gd name="connsiteX6" fmla="*/ 0 w 9167446"/>
              <a:gd name="connsiteY6" fmla="*/ 1028700 h 2270557"/>
              <a:gd name="connsiteX0" fmla="*/ 0 w 9167446"/>
              <a:gd name="connsiteY0" fmla="*/ 1056341 h 2298198"/>
              <a:gd name="connsiteX1" fmla="*/ 2397370 w 9167446"/>
              <a:gd name="connsiteY1" fmla="*/ 1269498 h 2298198"/>
              <a:gd name="connsiteX2" fmla="*/ 6828691 w 9167446"/>
              <a:gd name="connsiteY2" fmla="*/ 27641 h 2298198"/>
              <a:gd name="connsiteX3" fmla="*/ 9158654 w 9167446"/>
              <a:gd name="connsiteY3" fmla="*/ 724375 h 2298198"/>
              <a:gd name="connsiteX4" fmla="*/ 9167446 w 9167446"/>
              <a:gd name="connsiteY4" fmla="*/ 2298198 h 2298198"/>
              <a:gd name="connsiteX5" fmla="*/ 0 w 9167446"/>
              <a:gd name="connsiteY5" fmla="*/ 2298198 h 2298198"/>
              <a:gd name="connsiteX6" fmla="*/ 0 w 9167446"/>
              <a:gd name="connsiteY6" fmla="*/ 1056341 h 2298198"/>
              <a:gd name="connsiteX0" fmla="*/ 0 w 9167446"/>
              <a:gd name="connsiteY0" fmla="*/ 1048762 h 2290619"/>
              <a:gd name="connsiteX1" fmla="*/ 2397370 w 9167446"/>
              <a:gd name="connsiteY1" fmla="*/ 1261919 h 2290619"/>
              <a:gd name="connsiteX2" fmla="*/ 6828691 w 9167446"/>
              <a:gd name="connsiteY2" fmla="*/ 20062 h 2290619"/>
              <a:gd name="connsiteX3" fmla="*/ 9158654 w 9167446"/>
              <a:gd name="connsiteY3" fmla="*/ 716796 h 2290619"/>
              <a:gd name="connsiteX4" fmla="*/ 9167446 w 9167446"/>
              <a:gd name="connsiteY4" fmla="*/ 2290619 h 2290619"/>
              <a:gd name="connsiteX5" fmla="*/ 0 w 9167446"/>
              <a:gd name="connsiteY5" fmla="*/ 2290619 h 2290619"/>
              <a:gd name="connsiteX6" fmla="*/ 0 w 9167446"/>
              <a:gd name="connsiteY6" fmla="*/ 1048762 h 2290619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62167 h 2304024"/>
              <a:gd name="connsiteX1" fmla="*/ 2397370 w 9176628"/>
              <a:gd name="connsiteY1" fmla="*/ 1275324 h 2304024"/>
              <a:gd name="connsiteX2" fmla="*/ 6828691 w 9176628"/>
              <a:gd name="connsiteY2" fmla="*/ 33467 h 2304024"/>
              <a:gd name="connsiteX3" fmla="*/ 9176239 w 9176628"/>
              <a:gd name="connsiteY3" fmla="*/ 615901 h 2304024"/>
              <a:gd name="connsiteX4" fmla="*/ 9167446 w 9176628"/>
              <a:gd name="connsiteY4" fmla="*/ 2304024 h 2304024"/>
              <a:gd name="connsiteX5" fmla="*/ 0 w 9176628"/>
              <a:gd name="connsiteY5" fmla="*/ 2304024 h 2304024"/>
              <a:gd name="connsiteX6" fmla="*/ 0 w 9176628"/>
              <a:gd name="connsiteY6" fmla="*/ 1062167 h 230402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916614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628" h="2317676">
                <a:moveTo>
                  <a:pt x="0" y="1075819"/>
                </a:moveTo>
                <a:cubicBezTo>
                  <a:pt x="532911" y="1336658"/>
                  <a:pt x="1332524" y="1428187"/>
                  <a:pt x="2476501" y="1253806"/>
                </a:cubicBezTo>
                <a:cubicBezTo>
                  <a:pt x="3620478" y="1079425"/>
                  <a:pt x="5747237" y="133576"/>
                  <a:pt x="6863860" y="29534"/>
                </a:cubicBezTo>
                <a:cubicBezTo>
                  <a:pt x="7980483" y="-74508"/>
                  <a:pt x="8733693" y="89577"/>
                  <a:pt x="9176239" y="629553"/>
                </a:cubicBezTo>
                <a:cubicBezTo>
                  <a:pt x="9179170" y="1154161"/>
                  <a:pt x="9164515" y="1793068"/>
                  <a:pt x="9167446" y="2317676"/>
                </a:cubicBezTo>
                <a:lnTo>
                  <a:pt x="0" y="2317676"/>
                </a:lnTo>
                <a:lnTo>
                  <a:pt x="0" y="107581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799"/>
            <a:ext cx="11176000" cy="1090047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799"/>
            <a:ext cx="11176000" cy="1097797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312"/>
            <a:ext cx="12273344" cy="15114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355600" y="1066800"/>
            <a:ext cx="114808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7669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DCEFFE"/>
              </a:gs>
              <a:gs pos="75000">
                <a:srgbClr val="B1D7FB"/>
              </a:gs>
              <a:gs pos="100000">
                <a:schemeClr val="bg1">
                  <a:lumMod val="90000"/>
                  <a:lumOff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b"/>
          <a:lstStyle/>
          <a:p>
            <a:pPr defTabSz="685800" eaLnBrk="1" hangingPunct="1">
              <a:defRPr/>
            </a:pPr>
            <a:endParaRPr lang="en-US" sz="21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17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</a:t>
            </a:r>
          </a:p>
          <a:p>
            <a:pPr lvl="2"/>
            <a:endParaRPr lang="en-US" altLang="en-US" dirty="0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 rot="16200000">
            <a:off x="-106923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Filename.ppt/</a:t>
            </a:r>
            <a:fld id="{3587B205-D543-4E3E-B23B-C20DB7518250}" type="slidenum">
              <a:rPr lang="en-US" altLang="en-US" sz="70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>
              <a:solidFill>
                <a:srgbClr val="8B85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8" r:id="rId2"/>
    <p:sldLayoutId id="2147483878" r:id="rId3"/>
    <p:sldLayoutId id="2147483869" r:id="rId4"/>
    <p:sldLayoutId id="2147483870" r:id="rId5"/>
    <p:sldLayoutId id="2147483874" r:id="rId6"/>
    <p:sldLayoutId id="2147483876" r:id="rId7"/>
    <p:sldLayoutId id="2147483872" r:id="rId8"/>
    <p:sldLayoutId id="2147483861" r:id="rId9"/>
    <p:sldLayoutId id="2147483862" r:id="rId10"/>
    <p:sldLayoutId id="2147483875" r:id="rId11"/>
    <p:sldLayoutId id="2147483873" r:id="rId12"/>
    <p:sldLayoutId id="214748387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5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809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Segoe UI" panose="020B0502040204020203" pitchFamily="34" charset="0"/>
        <a:buChar char="−"/>
        <a:defRPr sz="24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090613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§"/>
        <a:defRPr sz="22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09600" y="6096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400" b="0" kern="1200" spc="-50" baseline="0">
                <a:solidFill>
                  <a:srgbClr val="1968B2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egoe UI Semibold" panose="020B0702040204020203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egoe UI Semibold" panose="020B0702040204020203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egoe UI Semibold" panose="020B0702040204020203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egoe UI Semibold" panose="020B0702040204020203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Wastewater &amp; One Water Connection Fees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and Service Rates Study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469232"/>
            <a:ext cx="10972800" cy="3810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80988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−"/>
              <a:defRPr sz="24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90613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22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Workshop 4 – August 1,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75" y="5253786"/>
            <a:ext cx="4127088" cy="13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CD103A-4632-4844-A756-4D854ED5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Flow Forecast: </a:t>
            </a:r>
            <a:r>
              <a:rPr lang="en-US" dirty="0"/>
              <a:t>Flow projections developed through the 2015 Integrated Water Resources Plan (IRP)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ACE12-6A43-43A0-82B8-CCBBC7B8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5600"/>
            <a:ext cx="11176000" cy="4699000"/>
          </a:xfrm>
        </p:spPr>
        <p:txBody>
          <a:bodyPr/>
          <a:lstStyle/>
          <a:p>
            <a:r>
              <a:rPr lang="en-US" dirty="0"/>
              <a:t>Actual flows have decreased due to water use efficiency and changes to plumbing code</a:t>
            </a:r>
          </a:p>
          <a:p>
            <a:r>
              <a:rPr lang="en-US" dirty="0"/>
              <a:t>IRP flow projections were updated to reflect actual flows in recent years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Consistent with projections used for the One Water Connection and Meter Equivalent Unit (MEU) 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861411"/>
              </p:ext>
            </p:extLst>
          </p:nvPr>
        </p:nvGraphicFramePr>
        <p:xfrm>
          <a:off x="1016000" y="3199246"/>
          <a:ext cx="9966038" cy="15517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4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80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35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Start of Study Period (2020)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Increase by 2040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Future (2040)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2015 IRP Flow</a:t>
                      </a:r>
                      <a:r>
                        <a:rPr lang="en-US" sz="1800" b="0" i="1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Projection (MGD)</a:t>
                      </a:r>
                      <a:endParaRPr lang="en-US" sz="1800" b="0" i="1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17.1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76.3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0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6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10235" algn="ctr"/>
                          <a:tab pos="1220470" algn="r"/>
                        </a:tabLst>
                      </a:pP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Updated</a:t>
                      </a:r>
                      <a:r>
                        <a:rPr lang="en-US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IRP Flow Projection</a:t>
                      </a: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(MGD)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50.0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18.7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68.7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9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FF20B9-5EC6-4473-8C8B-71A54C9E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Loading Forecast: </a:t>
            </a:r>
            <a:r>
              <a:rPr lang="en-US" dirty="0"/>
              <a:t>Load projections developed through the 2015 Integrated Water Resources Plan (IRP)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3C67A5-E143-45EA-B7BB-4A8611D6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597890"/>
            <a:ext cx="11176000" cy="4726709"/>
          </a:xfrm>
        </p:spPr>
        <p:txBody>
          <a:bodyPr/>
          <a:lstStyle/>
          <a:p>
            <a:r>
              <a:rPr lang="en-US" dirty="0"/>
              <a:t>Unlike flows, projected mass loads are expected to remain consistent  with the 2015 Facilities Master Plan (FMP)</a:t>
            </a:r>
          </a:p>
          <a:p>
            <a:pPr lvl="1"/>
            <a:r>
              <a:rPr lang="en-US" dirty="0"/>
              <a:t>Per capita loads into the system have not decreased as they are not impacted by indoor conservation and water use efficiency</a:t>
            </a:r>
          </a:p>
          <a:p>
            <a:r>
              <a:rPr lang="en-US" dirty="0"/>
              <a:t>Loading concentrations can vary amongst different user types (residential v. non-residential)</a:t>
            </a:r>
          </a:p>
          <a:p>
            <a:pPr lvl="1"/>
            <a:r>
              <a:rPr lang="en-US" dirty="0"/>
              <a:t>Sampling data is not available to determine BOD and TSS loading assumptions by user type</a:t>
            </a:r>
          </a:p>
        </p:txBody>
      </p:sp>
    </p:spTree>
    <p:extLst>
      <p:ext uri="{BB962C8B-B14F-4D97-AF65-F5344CB8AC3E}">
        <p14:creationId xmlns:p14="http://schemas.microsoft.com/office/powerpoint/2010/main" val="8234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01830-34FA-498A-994B-FDDA2302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EDU Flow and Loading Assumptions: </a:t>
            </a:r>
            <a:r>
              <a:rPr lang="en-US" dirty="0"/>
              <a:t>Three scenarios were developed for the connection fee analysis.</a:t>
            </a:r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831449"/>
              </p:ext>
            </p:extLst>
          </p:nvPr>
        </p:nvGraphicFramePr>
        <p:xfrm>
          <a:off x="508000" y="2528458"/>
          <a:ext cx="11065166" cy="32928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5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0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7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40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40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340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068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Component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Regional Contract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2015 Study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2020 Study Baseline Scenario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2020 Study Scenario 1</a:t>
                      </a:r>
                    </a:p>
                  </a:txBody>
                  <a:tcPr marL="73025" marR="730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2020 Study Scenario 2</a:t>
                      </a: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Flow (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gpd</a:t>
                      </a: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BOD Concentration (mg/L)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BOD Mass Loading (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/day)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0.52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TSS Concentration (mg/L)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US" sz="2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304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TSS Mass Loading (</a:t>
                      </a:r>
                      <a:r>
                        <a:rPr lang="en-US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/day)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orbel" panose="020B05030202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73025" marR="730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 marL="73025" marR="7302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7166" y="1507838"/>
            <a:ext cx="11286834" cy="884382"/>
          </a:xfrm>
        </p:spPr>
        <p:txBody>
          <a:bodyPr/>
          <a:lstStyle/>
          <a:p>
            <a:r>
              <a:rPr lang="en-US" dirty="0"/>
              <a:t>Scenarios tested the sensitivity of EDUs and connection fees to mass loading assumptions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44995F69-774A-4EE4-8ED5-84F87A758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49360"/>
              </p:ext>
            </p:extLst>
          </p:nvPr>
        </p:nvGraphicFramePr>
        <p:xfrm>
          <a:off x="7233557" y="2514600"/>
          <a:ext cx="4376057" cy="3363686"/>
        </p:xfrm>
        <a:graphic>
          <a:graphicData uri="http://schemas.openxmlformats.org/drawingml/2006/table">
            <a:tbl>
              <a:tblPr/>
              <a:tblGrid>
                <a:gridCol w="4376057">
                  <a:extLst>
                    <a:ext uri="{9D8B030D-6E8A-4147-A177-3AD203B41FA5}">
                      <a16:colId xmlns="" xmlns:a16="http://schemas.microsoft.com/office/drawing/2014/main" val="2269384163"/>
                    </a:ext>
                  </a:extLst>
                </a:gridCol>
              </a:tblGrid>
              <a:tr h="336368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1070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7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01830-34FA-498A-994B-FDDA2302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 Flow and Loading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6D52AC-463E-4D85-BF5E-ACDB2FCD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09964"/>
            <a:ext cx="11176000" cy="5114636"/>
          </a:xfrm>
        </p:spPr>
        <p:txBody>
          <a:bodyPr/>
          <a:lstStyle/>
          <a:p>
            <a:r>
              <a:rPr lang="en-US" sz="3200" dirty="0"/>
              <a:t>Values assumed for Flow, BOD and TSS for a single-family resident, vary from Regional Contract, Exhibit J</a:t>
            </a:r>
          </a:p>
          <a:p>
            <a:r>
              <a:rPr lang="en-US" sz="3200" dirty="0"/>
              <a:t>Updated values are necessary to tie the number of EDUs for the connection fee analysis to the Agency’s long-term capital planning efforts.</a:t>
            </a:r>
          </a:p>
          <a:p>
            <a:r>
              <a:rPr lang="en-US" sz="3200" dirty="0"/>
              <a:t>Exhibit J needs to be updated to appropriately calculate the number of EDUs for non-residential users when they connect to the system as required by Prop 26</a:t>
            </a:r>
          </a:p>
        </p:txBody>
      </p:sp>
    </p:spTree>
    <p:extLst>
      <p:ext uri="{BB962C8B-B14F-4D97-AF65-F5344CB8AC3E}">
        <p14:creationId xmlns:p14="http://schemas.microsoft.com/office/powerpoint/2010/main" val="33056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Wastewater Connection Fees: </a:t>
            </a:r>
            <a:r>
              <a:rPr lang="en-US" dirty="0"/>
              <a:t>Proposing a 3-percent increase consistent with the adopted biennial budget.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62528" y="1767733"/>
            <a:ext cx="5142367" cy="5090267"/>
          </a:xfrm>
        </p:spPr>
        <p:txBody>
          <a:bodyPr/>
          <a:lstStyle/>
          <a:p>
            <a:r>
              <a:rPr lang="en-US" dirty="0"/>
              <a:t>Allow time to complete flow and loads study to update EDU assumptions</a:t>
            </a:r>
          </a:p>
          <a:p>
            <a:r>
              <a:rPr lang="en-US" dirty="0"/>
              <a:t>Facilitate update of Exhibit J in unison with connection fees</a:t>
            </a:r>
          </a:p>
          <a:p>
            <a:r>
              <a:rPr lang="en-US" dirty="0"/>
              <a:t>Proposed Fees: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FY 2020/21 $7,164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FY 2021/22 $7,379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52438"/>
              </p:ext>
            </p:extLst>
          </p:nvPr>
        </p:nvGraphicFramePr>
        <p:xfrm>
          <a:off x="362140" y="1516511"/>
          <a:ext cx="6500388" cy="51574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8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2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344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 per EDU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Current Fee (7/1/2019)</a:t>
                      </a: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$6,955</a:t>
                      </a:r>
                      <a:endParaRPr lang="en-US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0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821">
                <a:tc gridSpan="2"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Preliminary Draft</a:t>
                      </a:r>
                      <a:r>
                        <a:rPr lang="en-US" sz="2000" b="1" u="sng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Fees Presented 5/2/2019</a:t>
                      </a:r>
                      <a:endParaRPr lang="en-US" sz="2000" b="1" u="sng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62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Baseline Scenario</a:t>
                      </a:r>
                    </a:p>
                    <a:p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-Mass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loading matched to Regional Contract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$7,700</a:t>
                      </a: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05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High Loading Scenario</a:t>
                      </a:r>
                    </a:p>
                    <a:p>
                      <a:r>
                        <a:rPr lang="en-US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-Increased Mass Loading</a:t>
                      </a: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$8,200</a:t>
                      </a: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8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Refined</a:t>
                      </a:r>
                      <a:r>
                        <a:rPr lang="en-US" sz="2000" b="1" u="sng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Calculations (updated CIP allocations &amp; ENR)</a:t>
                      </a:r>
                      <a:endParaRPr lang="en-US" sz="2000" b="1" u="sng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556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Baseline Scenario</a:t>
                      </a:r>
                    </a:p>
                    <a:p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-Mass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loading matched to Regional Contract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$7,679</a:t>
                      </a: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226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Low Loading Scenario 1</a:t>
                      </a:r>
                    </a:p>
                    <a:p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-Mass</a:t>
                      </a:r>
                      <a:r>
                        <a:rPr lang="en-US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loading decreased from Regional Contract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$7,233</a:t>
                      </a: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0368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High Loading Scenario 2</a:t>
                      </a:r>
                    </a:p>
                    <a:p>
                      <a:r>
                        <a:rPr lang="en-US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-Mass Loading increased from</a:t>
                      </a:r>
                      <a:r>
                        <a:rPr lang="en-US" sz="1400" b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Regional Contract</a:t>
                      </a:r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$8,086</a:t>
                      </a: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078994" y="3103830"/>
            <a:ext cx="1702052" cy="488887"/>
          </a:xfrm>
          <a:prstGeom prst="rect">
            <a:avLst/>
          </a:prstGeom>
          <a:solidFill>
            <a:srgbClr val="A5A5A5">
              <a:alpha val="69804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78994" y="3681742"/>
            <a:ext cx="1702052" cy="488887"/>
          </a:xfrm>
          <a:prstGeom prst="rect">
            <a:avLst/>
          </a:prstGeom>
          <a:solidFill>
            <a:srgbClr val="A5A5A5">
              <a:alpha val="69804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78994" y="5007277"/>
            <a:ext cx="1702052" cy="488887"/>
          </a:xfrm>
          <a:prstGeom prst="rect">
            <a:avLst/>
          </a:prstGeom>
          <a:solidFill>
            <a:srgbClr val="A5A5A5">
              <a:alpha val="69804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78994" y="5585189"/>
            <a:ext cx="1702052" cy="488887"/>
          </a:xfrm>
          <a:prstGeom prst="rect">
            <a:avLst/>
          </a:prstGeom>
          <a:solidFill>
            <a:srgbClr val="A5A5A5">
              <a:alpha val="69804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8994" y="6152538"/>
            <a:ext cx="1702052" cy="488887"/>
          </a:xfrm>
          <a:prstGeom prst="rect">
            <a:avLst/>
          </a:prstGeom>
          <a:solidFill>
            <a:srgbClr val="A5A5A5">
              <a:alpha val="69804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5106337" y="5361709"/>
            <a:ext cx="6554572" cy="568037"/>
          </a:xfrm>
        </p:spPr>
        <p:txBody>
          <a:bodyPr/>
          <a:lstStyle/>
          <a:p>
            <a:r>
              <a:rPr lang="en-US" dirty="0"/>
              <a:t>Monthly Wastewater EDU Rates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6035255"/>
            <a:ext cx="2479520" cy="8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Wastewater Monthly EDU Rates: </a:t>
            </a:r>
            <a:r>
              <a:rPr lang="en-US" dirty="0"/>
              <a:t>Proposing a 3-percent increase consistent with the adopted biennial budget.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5018" y="1767733"/>
            <a:ext cx="11339877" cy="4540703"/>
          </a:xfrm>
        </p:spPr>
        <p:txBody>
          <a:bodyPr/>
          <a:lstStyle/>
          <a:p>
            <a:r>
              <a:rPr lang="en-US" dirty="0"/>
              <a:t>Allow time to complete flow and loads study to update EDU assumptions</a:t>
            </a:r>
          </a:p>
          <a:p>
            <a:r>
              <a:rPr lang="en-US" dirty="0"/>
              <a:t>Facilitate update of Exhibit J in unison with monthly rates</a:t>
            </a:r>
          </a:p>
          <a:p>
            <a:r>
              <a:rPr lang="en-US" dirty="0"/>
              <a:t>Proposed Fees: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FY 2020/21 - $20.60 per EDU/month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FY 2021/22 - $21.22 per EDU/month</a:t>
            </a:r>
          </a:p>
          <a:p>
            <a:pPr marL="402336" lvl="1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5106337" y="5361709"/>
            <a:ext cx="6554572" cy="568037"/>
          </a:xfrm>
        </p:spPr>
        <p:txBody>
          <a:bodyPr/>
          <a:lstStyle/>
          <a:p>
            <a:r>
              <a:rPr lang="en-US" dirty="0"/>
              <a:t>One Water Connection Fees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6035255"/>
            <a:ext cx="2479520" cy="8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One Water Connection Fees: </a:t>
            </a:r>
            <a:r>
              <a:rPr lang="en-US" dirty="0"/>
              <a:t>Refined based on updated CIP, asset, and MEU information.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52850"/>
              </p:ext>
            </p:extLst>
          </p:nvPr>
        </p:nvGraphicFramePr>
        <p:xfrm>
          <a:off x="1792587" y="1706634"/>
          <a:ext cx="7713552" cy="33445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68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54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344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 per MEU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82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Current Fee (7/1/2019)</a:t>
                      </a: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$1,684</a:t>
                      </a:r>
                      <a:endParaRPr lang="en-US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0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623">
                <a:tc>
                  <a:txBody>
                    <a:bodyPr/>
                    <a:lstStyle/>
                    <a:p>
                      <a:r>
                        <a:rPr lang="en-US" sz="2000" u="non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Preliminary Draft</a:t>
                      </a:r>
                      <a:r>
                        <a:rPr lang="en-US" sz="2000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Fees Presented 5/30/2019</a:t>
                      </a:r>
                      <a:endParaRPr lang="en-US" sz="2000" b="0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$2,100</a:t>
                      </a:r>
                      <a:endParaRPr lang="en-US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b="1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5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Refined</a:t>
                      </a:r>
                      <a:r>
                        <a:rPr lang="en-US" sz="2000" b="1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Draft Fees</a:t>
                      </a:r>
                      <a:endParaRPr lang="en-US" sz="2000" b="1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$1,791</a:t>
                      </a:r>
                      <a:endParaRPr lang="en-US" sz="2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5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Change</a:t>
                      </a:r>
                      <a:r>
                        <a:rPr lang="en-US" sz="2000" u="non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From Current Fees</a:t>
                      </a:r>
                      <a:endParaRPr lang="en-US" sz="2000" b="0" u="none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$107</a:t>
                      </a:r>
                      <a:endParaRPr lang="en-US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MEU Calculations: </a:t>
            </a:r>
            <a:r>
              <a:rPr lang="en-US" dirty="0"/>
              <a:t>MEU projections have been updated to reflect the latest member agency MEU survey.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343313"/>
              </p:ext>
            </p:extLst>
          </p:nvPr>
        </p:nvGraphicFramePr>
        <p:xfrm>
          <a:off x="508000" y="1891830"/>
          <a:ext cx="5864226" cy="41629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1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7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9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2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25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2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Meter 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MEU Ratio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Potable Connections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Recycled Connections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5/8” &amp; 3/4“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141,321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2.5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45,067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122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1.5"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5.0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5,280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214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8.0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8,006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458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17.5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592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117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31.5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306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70.0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135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120.0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172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150.0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12"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175.0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4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 Connections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200,902 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1,011 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MEUs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398,000 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15,091 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14910"/>
              </p:ext>
            </p:extLst>
          </p:nvPr>
        </p:nvGraphicFramePr>
        <p:xfrm>
          <a:off x="6918814" y="1891828"/>
          <a:ext cx="3975100" cy="41803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98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85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MEU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Calculation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4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Current MEUs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Potable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398,000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Recycled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15,091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413,091 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58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2020 Usage (AFY)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220,671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AFY per MEU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0.534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2040 Usage*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287,533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2040 MEUs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538,255</a:t>
                      </a:r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544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New MEUs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125,164 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3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Percent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23%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8000" y="1470733"/>
            <a:ext cx="37592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 Connections and MEUs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781" y="6508987"/>
            <a:ext cx="4442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Totals may not tie due to rounding.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8814" y="6216599"/>
            <a:ext cx="397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*2040 usage based on 2015 UWMPs and confirmed by member agencies.</a:t>
            </a:r>
          </a:p>
        </p:txBody>
      </p:sp>
    </p:spTree>
    <p:extLst>
      <p:ext uri="{BB962C8B-B14F-4D97-AF65-F5344CB8AC3E}">
        <p14:creationId xmlns:p14="http://schemas.microsoft.com/office/powerpoint/2010/main" val="24370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4646"/>
            <a:ext cx="11176000" cy="50299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Project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Wastewater</a:t>
            </a:r>
          </a:p>
          <a:p>
            <a:pPr marL="971550" lvl="1" indent="-514350"/>
            <a:r>
              <a:rPr lang="en-US" sz="3000" dirty="0"/>
              <a:t>Connection Fee Overview</a:t>
            </a:r>
          </a:p>
          <a:p>
            <a:pPr marL="971550" lvl="1" indent="-514350"/>
            <a:r>
              <a:rPr lang="en-US" sz="3000" dirty="0"/>
              <a:t>Monthly EDU Rate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Water</a:t>
            </a:r>
          </a:p>
          <a:p>
            <a:pPr marL="971550" lvl="1" indent="-514350"/>
            <a:r>
              <a:rPr lang="en-US" sz="3000" dirty="0"/>
              <a:t>Connection Fee Overview</a:t>
            </a:r>
          </a:p>
          <a:p>
            <a:pPr marL="971550" lvl="1" indent="-514350"/>
            <a:r>
              <a:rPr lang="en-US" sz="3000" dirty="0"/>
              <a:t>Monthly MEU Rate Overview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Capital Improvement Plan: </a:t>
            </a:r>
            <a:r>
              <a:rPr lang="en-US" dirty="0"/>
              <a:t>Approximately 30 percent of CIP costs through 2040 are considered to be growth related.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092523"/>
              </p:ext>
            </p:extLst>
          </p:nvPr>
        </p:nvGraphicFramePr>
        <p:xfrm>
          <a:off x="295274" y="2333625"/>
          <a:ext cx="5230202" cy="38195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3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48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7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Fund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2020 -</a:t>
                      </a:r>
                      <a:r>
                        <a:rPr lang="en-US" sz="1800" u="none" strike="noStrike" baseline="0" dirty="0">
                          <a:effectLst/>
                        </a:rPr>
                        <a:t> 2040</a:t>
                      </a:r>
                      <a:r>
                        <a:rPr lang="en-US" sz="1800" u="none" strike="noStrike" dirty="0">
                          <a:effectLst/>
                        </a:rPr>
                        <a:t> Project Costs (M)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Future Users' Share (M)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Recycled</a:t>
                      </a:r>
                      <a:r>
                        <a:rPr lang="en-US" sz="1800" b="0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Water (WC)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$421.3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$136.8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Recharge</a:t>
                      </a:r>
                      <a:r>
                        <a:rPr lang="en-US" sz="1800" b="0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Water (RW)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$44.8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$10.3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Water Resources (WW)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$65.8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$15.1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Administrative</a:t>
                      </a:r>
                      <a:r>
                        <a:rPr lang="en-US" sz="1800" b="0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Services (GG)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$3.5</a:t>
                      </a:r>
                      <a:endParaRPr lang="en-US" sz="1800" b="0" i="0" u="sng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$0.8</a:t>
                      </a:r>
                      <a:endParaRPr lang="en-US" sz="1800" b="0" i="0" u="sng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$535.4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$163.0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5273" y="1883474"/>
            <a:ext cx="487069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 System Capital Improvement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73" y="6269777"/>
            <a:ext cx="425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Totals may not tie due to rounding.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880171"/>
              </p:ext>
            </p:extLst>
          </p:nvPr>
        </p:nvGraphicFramePr>
        <p:xfrm>
          <a:off x="6077508" y="1883473"/>
          <a:ext cx="5429446" cy="355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595042" y="5676523"/>
            <a:ext cx="5649361" cy="84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82000"/>
              <a:buFont typeface="Arial" panose="020B0604020202020204" pitchFamily="34" charset="0"/>
              <a:buChar char="•"/>
              <a:defRPr sz="26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83464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−"/>
              <a:defRPr sz="24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97280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2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1001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4pPr>
            <a:lvl5pPr marL="1420813" indent="-301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The previous analysis (5/30/2019) included a total of $189.8 million in growth related CIP</a:t>
            </a:r>
          </a:p>
        </p:txBody>
      </p:sp>
    </p:spTree>
    <p:extLst>
      <p:ext uri="{BB962C8B-B14F-4D97-AF65-F5344CB8AC3E}">
        <p14:creationId xmlns:p14="http://schemas.microsoft.com/office/powerpoint/2010/main" val="27008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Draft One-Water Connection Fees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48943" y="1257301"/>
            <a:ext cx="4101159" cy="5267325"/>
          </a:xfrm>
        </p:spPr>
        <p:txBody>
          <a:bodyPr/>
          <a:lstStyle/>
          <a:p>
            <a:r>
              <a:rPr lang="en-US" dirty="0"/>
              <a:t>Results of the draft analysis suggest a fee of </a:t>
            </a:r>
            <a:r>
              <a:rPr lang="en-US" b="1" dirty="0"/>
              <a:t>$1,791 per MEU </a:t>
            </a:r>
            <a:endParaRPr lang="en-US" dirty="0"/>
          </a:p>
          <a:p>
            <a:pPr lvl="1"/>
            <a:r>
              <a:rPr lang="en-US" i="1" dirty="0"/>
              <a:t>The current fee for FY 2019/20 is $1,684 per MEU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02616"/>
              </p:ext>
            </p:extLst>
          </p:nvPr>
        </p:nvGraphicFramePr>
        <p:xfrm>
          <a:off x="398352" y="1257302"/>
          <a:ext cx="7025489" cy="4803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62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6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6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1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Component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5/2/2019 Prelim.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 (M)</a:t>
                      </a:r>
                      <a:endParaRPr lang="en-US" sz="18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Refined Results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(M)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RCNLD (Existing Physical System)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$61.7 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$61.7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Construction in Progress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$3.3 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$3.4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Reserves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$12.4 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$10.2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Less: Grants and Reimbursements</a:t>
                      </a:r>
                      <a:r>
                        <a:rPr lang="en-US" sz="1800" u="none" strike="noStrike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Offset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800" b="0" i="0" u="sng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($14.3)</a:t>
                      </a:r>
                      <a:endParaRPr lang="en-US" sz="1800" b="0" i="0" u="sng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Subtotal Buy-In Portion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$77.3 </a:t>
                      </a:r>
                      <a:endParaRPr lang="en-US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$61.0 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8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Incremental Portion (Growth Related CIP)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$189.8</a:t>
                      </a:r>
                      <a:endParaRPr lang="en-US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$163.0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Expected Future Users (MEUs)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130,056 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125,164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Buy-In Fee ($ per MEU)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$600 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$488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Incremental Fee ($ per MEU)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$1,500 </a:t>
                      </a:r>
                      <a:endParaRPr lang="en-US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$1,303 </a:t>
                      </a:r>
                      <a:endParaRPr lang="en-US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Total Connection Fee per MEU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$2,100 </a:t>
                      </a:r>
                      <a:endParaRPr lang="en-US" sz="18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$1,791</a:t>
                      </a:r>
                      <a:endParaRPr lang="en-US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352" y="6290694"/>
            <a:ext cx="425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Totals may not tie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40064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5115574" y="5648037"/>
            <a:ext cx="6554572" cy="568037"/>
          </a:xfrm>
        </p:spPr>
        <p:txBody>
          <a:bodyPr/>
          <a:lstStyle/>
          <a:p>
            <a:r>
              <a:rPr lang="en-US" dirty="0"/>
              <a:t>Water Resources Rates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6035255"/>
            <a:ext cx="2479520" cy="8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Water Resources Fund: </a:t>
            </a:r>
            <a:r>
              <a:rPr lang="en-US" dirty="0"/>
              <a:t>Records activities associated with water deliveries and water resources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Manages delivery of imported water from MWD</a:t>
            </a:r>
          </a:p>
          <a:p>
            <a:r>
              <a:rPr lang="en-US" dirty="0"/>
              <a:t>Implements water use efficiency programs throughout the service area</a:t>
            </a:r>
          </a:p>
          <a:p>
            <a:r>
              <a:rPr lang="en-US" dirty="0"/>
              <a:t>Provides water resources planning and stewardship in the region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Supports compliance with State Statutes (Urban Water Management Plan (UWMP) / Water Use Efficiency (WUE) regulations)</a:t>
            </a:r>
          </a:p>
          <a:p>
            <a:r>
              <a:rPr lang="en-US" dirty="0"/>
              <a:t>Supports regional water supply programs</a:t>
            </a:r>
          </a:p>
          <a:p>
            <a:pPr lvl="1"/>
            <a:r>
              <a:rPr lang="en-US" dirty="0"/>
              <a:t>Recycled Water</a:t>
            </a:r>
          </a:p>
          <a:p>
            <a:pPr lvl="1"/>
            <a:r>
              <a:rPr lang="en-US" dirty="0"/>
              <a:t>Groundwater Recharge</a:t>
            </a:r>
          </a:p>
          <a:p>
            <a:pPr lvl="1"/>
            <a:r>
              <a:rPr lang="en-US" dirty="0"/>
              <a:t>Storm 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36634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MEU Rate and RTS Pass-through Update: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177481" y="4038181"/>
            <a:ext cx="5687982" cy="2628941"/>
            <a:chOff x="5031089" y="5242451"/>
            <a:chExt cx="5101453" cy="1253672"/>
          </a:xfrm>
        </p:grpSpPr>
        <p:grpSp>
          <p:nvGrpSpPr>
            <p:cNvPr id="13" name="Group 12"/>
            <p:cNvGrpSpPr/>
            <p:nvPr/>
          </p:nvGrpSpPr>
          <p:grpSpPr>
            <a:xfrm>
              <a:off x="5031089" y="5533399"/>
              <a:ext cx="5101453" cy="962724"/>
              <a:chOff x="0" y="503708"/>
              <a:chExt cx="3118365" cy="1687165"/>
            </a:xfrm>
            <a:solidFill>
              <a:schemeClr val="tx2">
                <a:lumMod val="75000"/>
              </a:scheme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0" y="682396"/>
                <a:ext cx="3118365" cy="1508477"/>
              </a:xfrm>
              <a:prstGeom prst="rect">
                <a:avLst/>
              </a:prstGeom>
              <a:grpFill/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0" y="503708"/>
                <a:ext cx="3118365" cy="168716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FY 2019/20: 60% of MWD RTS</a:t>
                </a:r>
                <a:endParaRPr lang="en-US" sz="2800" kern="1200" dirty="0"/>
              </a:p>
              <a:p>
                <a:pPr lvl="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FY 2020/21: 75% of MWD RTS</a:t>
                </a:r>
              </a:p>
              <a:p>
                <a:pPr lvl="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FY 2021/22: 90% of MWD RTS</a:t>
                </a:r>
              </a:p>
              <a:p>
                <a:pPr lvl="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FY 2022/23: 100% of MWD RTS </a:t>
                </a:r>
                <a:r>
                  <a:rPr lang="en-US" sz="2800" kern="1200" dirty="0"/>
                  <a:t>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031089" y="5242451"/>
              <a:ext cx="5101453" cy="24855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Adopted RTS Pass-Through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8036" y="4038181"/>
            <a:ext cx="5687982" cy="1887648"/>
            <a:chOff x="5031089" y="5247162"/>
            <a:chExt cx="5101453" cy="1197106"/>
          </a:xfrm>
        </p:grpSpPr>
        <p:sp>
          <p:nvSpPr>
            <p:cNvPr id="17" name="Rectangle 16"/>
            <p:cNvSpPr/>
            <p:nvPr/>
          </p:nvSpPr>
          <p:spPr>
            <a:xfrm>
              <a:off x="5031089" y="5635362"/>
              <a:ext cx="5101453" cy="80890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FY 2019/20: </a:t>
              </a:r>
              <a:r>
                <a:rPr lang="en-US" sz="2800" kern="1200" dirty="0"/>
                <a:t>$1.04 per MEU/Month</a:t>
              </a:r>
              <a:r>
                <a:rPr lang="en-US" dirty="0"/>
                <a:t> </a:t>
              </a:r>
              <a:r>
                <a:rPr lang="en-US" sz="2800" kern="1200" dirty="0"/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1089" y="5247162"/>
              <a:ext cx="5101453" cy="3318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Adopted MEU Rates</a:t>
              </a: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8018" y="1009461"/>
            <a:ext cx="11176000" cy="4953000"/>
          </a:xfrm>
        </p:spPr>
        <p:txBody>
          <a:bodyPr/>
          <a:lstStyle/>
          <a:p>
            <a:r>
              <a:rPr lang="en-US" dirty="0"/>
              <a:t>MEU Rates</a:t>
            </a:r>
          </a:p>
          <a:p>
            <a:pPr lvl="1"/>
            <a:r>
              <a:rPr lang="en-US" dirty="0"/>
              <a:t>Developed draft rates for FY 2020/21 through FY 2024/25</a:t>
            </a:r>
          </a:p>
          <a:p>
            <a:pPr lvl="1"/>
            <a:r>
              <a:rPr lang="en-US" dirty="0"/>
              <a:t>No change in the existing rate structure</a:t>
            </a:r>
          </a:p>
          <a:p>
            <a:r>
              <a:rPr lang="en-US" dirty="0"/>
              <a:t>RTS Pass-Through</a:t>
            </a:r>
          </a:p>
          <a:p>
            <a:pPr lvl="1"/>
            <a:r>
              <a:rPr lang="en-US" dirty="0"/>
              <a:t>Continue phase in until full pass-through in FY 2022/23</a:t>
            </a:r>
          </a:p>
        </p:txBody>
      </p:sp>
    </p:spTree>
    <p:extLst>
      <p:ext uri="{BB962C8B-B14F-4D97-AF65-F5344CB8AC3E}">
        <p14:creationId xmlns:p14="http://schemas.microsoft.com/office/powerpoint/2010/main" val="36160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RTS Outlook: </a:t>
            </a:r>
            <a:r>
              <a:rPr lang="en-US" dirty="0"/>
              <a:t>MWD expects the RTS to increase by up to 30 percent over the next five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524000"/>
            <a:ext cx="11176000" cy="1186249"/>
          </a:xfrm>
        </p:spPr>
        <p:txBody>
          <a:bodyPr/>
          <a:lstStyle/>
          <a:p>
            <a:r>
              <a:rPr lang="en-US" dirty="0"/>
              <a:t>Average annual increase of approximately 5.4%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721046"/>
              </p:ext>
            </p:extLst>
          </p:nvPr>
        </p:nvGraphicFramePr>
        <p:xfrm>
          <a:off x="1739650" y="2117124"/>
          <a:ext cx="8712700" cy="439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0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Financial Forecast: </a:t>
            </a:r>
            <a:r>
              <a:rPr lang="en-US" dirty="0"/>
              <a:t>Based on the analysis, </a:t>
            </a:r>
            <a:r>
              <a:rPr lang="en-US" dirty="0" smtClean="0"/>
              <a:t>2-percent </a:t>
            </a:r>
            <a:r>
              <a:rPr lang="en-US" dirty="0"/>
              <a:t>rate revenue increases are needed in </a:t>
            </a:r>
            <a:r>
              <a:rPr lang="en-US" dirty="0" smtClean="0"/>
              <a:t>each </a:t>
            </a:r>
            <a:r>
              <a:rPr lang="en-US" dirty="0"/>
              <a:t>year</a:t>
            </a:r>
            <a:br>
              <a:rPr lang="en-US" dirty="0"/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186874"/>
              </p:ext>
            </p:extLst>
          </p:nvPr>
        </p:nvGraphicFramePr>
        <p:xfrm>
          <a:off x="508000" y="2002935"/>
          <a:ext cx="5390292" cy="463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802646"/>
              </p:ext>
            </p:extLst>
          </p:nvPr>
        </p:nvGraphicFramePr>
        <p:xfrm>
          <a:off x="6096001" y="2002934"/>
          <a:ext cx="5305168" cy="463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60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86622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 Rates: </a:t>
            </a:r>
            <a:r>
              <a:rPr lang="en-US" dirty="0"/>
              <a:t>Need to collect all annual revenue requirements less offsetting revenues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64288" y="1534883"/>
            <a:ext cx="6581840" cy="4306154"/>
            <a:chOff x="500314" y="1420369"/>
            <a:chExt cx="5303520" cy="4306154"/>
          </a:xfrm>
        </p:grpSpPr>
        <p:sp>
          <p:nvSpPr>
            <p:cNvPr id="12" name="TextBox 11"/>
            <p:cNvSpPr txBox="1"/>
            <p:nvPr/>
          </p:nvSpPr>
          <p:spPr>
            <a:xfrm>
              <a:off x="1323626" y="1420369"/>
              <a:ext cx="4077917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ln w="1016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Program Support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23626" y="2106264"/>
              <a:ext cx="4077916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ln w="1016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Water Use Efficiency</a:t>
              </a:r>
            </a:p>
          </p:txBody>
        </p:sp>
        <p:sp>
          <p:nvSpPr>
            <p:cNvPr id="14" name="Plus 13"/>
            <p:cNvSpPr/>
            <p:nvPr/>
          </p:nvSpPr>
          <p:spPr bwMode="auto">
            <a:xfrm>
              <a:off x="766533" y="2164337"/>
              <a:ext cx="438247" cy="432786"/>
            </a:xfrm>
            <a:prstGeom prst="mathPlus">
              <a:avLst/>
            </a:prstGeom>
            <a:solidFill>
              <a:schemeClr val="bg2">
                <a:lumMod val="1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3626" y="2788306"/>
              <a:ext cx="4077916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ln w="1016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Other Projects</a:t>
              </a:r>
            </a:p>
          </p:txBody>
        </p:sp>
        <p:sp>
          <p:nvSpPr>
            <p:cNvPr id="18" name="Plus 17"/>
            <p:cNvSpPr/>
            <p:nvPr/>
          </p:nvSpPr>
          <p:spPr bwMode="auto">
            <a:xfrm>
              <a:off x="766533" y="2846379"/>
              <a:ext cx="438247" cy="432786"/>
            </a:xfrm>
            <a:prstGeom prst="mathPlus">
              <a:avLst/>
            </a:prstGeom>
            <a:solidFill>
              <a:schemeClr val="bg2">
                <a:lumMod val="1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99286" y="3470348"/>
              <a:ext cx="3902257" cy="5232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ln w="1016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Reserve Requirements</a:t>
              </a:r>
            </a:p>
          </p:txBody>
        </p:sp>
        <p:sp>
          <p:nvSpPr>
            <p:cNvPr id="21" name="Plus 20"/>
            <p:cNvSpPr/>
            <p:nvPr/>
          </p:nvSpPr>
          <p:spPr bwMode="auto">
            <a:xfrm>
              <a:off x="1024394" y="3513785"/>
              <a:ext cx="438248" cy="432786"/>
            </a:xfrm>
            <a:prstGeom prst="mathPlus">
              <a:avLst/>
            </a:prstGeom>
            <a:solidFill>
              <a:schemeClr val="bg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00314" y="4961584"/>
              <a:ext cx="5303520" cy="7728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23625" y="5203303"/>
              <a:ext cx="4077917" cy="52322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n w="1016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User Rate Revenues</a:t>
              </a:r>
            </a:p>
          </p:txBody>
        </p:sp>
        <p:sp>
          <p:nvSpPr>
            <p:cNvPr id="50" name="Minus 49"/>
            <p:cNvSpPr/>
            <p:nvPr/>
          </p:nvSpPr>
          <p:spPr bwMode="auto">
            <a:xfrm>
              <a:off x="802657" y="4304705"/>
              <a:ext cx="438248" cy="426125"/>
            </a:xfrm>
            <a:prstGeom prst="mathMinus">
              <a:avLst/>
            </a:prstGeom>
            <a:solidFill>
              <a:schemeClr val="bg2">
                <a:lumMod val="1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23626" y="4235287"/>
              <a:ext cx="4077916" cy="5232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>
                  <a:ln w="1016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Offsetting Revenues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46128" y="1534883"/>
            <a:ext cx="3704127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monthly MEU rate does not currently support capital projects</a:t>
            </a:r>
          </a:p>
        </p:txBody>
      </p:sp>
    </p:spTree>
    <p:extLst>
      <p:ext uri="{BB962C8B-B14F-4D97-AF65-F5344CB8AC3E}">
        <p14:creationId xmlns:p14="http://schemas.microsoft.com/office/powerpoint/2010/main" val="6953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Offsetting Revenues: </a:t>
            </a:r>
            <a:r>
              <a:rPr lang="en-US" dirty="0"/>
              <a:t>Special project and WUE costs are offset using Connection Fees, Property Taxes, Grants, and Reimbursements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438217"/>
              </p:ext>
            </p:extLst>
          </p:nvPr>
        </p:nvGraphicFramePr>
        <p:xfrm>
          <a:off x="398350" y="4269511"/>
          <a:ext cx="11042535" cy="18832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56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7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Other Projects (Millions)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Costs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$1.15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$0.55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$0.50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2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Offsetting Revenues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One Water Connection Fees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(0.26)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(0.13)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(0.12)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Taxes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(0.88)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(0.42)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(0.19)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(0.19)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(0.39)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Supported</a:t>
                      </a:r>
                      <a:r>
                        <a:rPr lang="en-US" sz="1600" b="1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By MEU Rates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$0.00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352" y="6483579"/>
            <a:ext cx="425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Totals may not tie due to rounding.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618430"/>
              </p:ext>
            </p:extLst>
          </p:nvPr>
        </p:nvGraphicFramePr>
        <p:xfrm>
          <a:off x="398351" y="1923823"/>
          <a:ext cx="11042535" cy="21626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56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1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Water Use Efficiency Projects (Millions)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Costs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$1.56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2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Offsetting Revenues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One Water Connection Fees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(0.37)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Conservation Credit Reimbursements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(0.36)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(0.01)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Supported</a:t>
                      </a:r>
                      <a:r>
                        <a:rPr lang="en-US" sz="1600" b="1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By MEU Rates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$0.83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$0.83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$0.83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$0.83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8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MEU Rate Calculation: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429366"/>
              </p:ext>
            </p:extLst>
          </p:nvPr>
        </p:nvGraphicFramePr>
        <p:xfrm>
          <a:off x="508000" y="1142998"/>
          <a:ext cx="11042535" cy="48580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56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7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188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 Support (Millions)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$3.90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$4.04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$4.18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$4.45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Other Projects Supported By Rates (Millions)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WUE Projects Supported By Rates (Millions)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Reserve Contribution (Millions)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 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Requirements (Millions)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2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4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Less: Offsetting Revenues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Revenues (Millions)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($0.01)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($0.01)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($0.01)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($0.01)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($0.01)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Supported by MEU Rate (Millions)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206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Monthly</a:t>
                      </a: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Rate Calculation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15D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2021</a:t>
                      </a:r>
                    </a:p>
                  </a:txBody>
                  <a:tcPr marL="0" marR="0" marT="0" marB="0" anchor="ctr">
                    <a:solidFill>
                      <a:srgbClr val="015D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2022</a:t>
                      </a:r>
                    </a:p>
                  </a:txBody>
                  <a:tcPr marL="0" marR="0" marT="0" marB="0" anchor="ctr">
                    <a:solidFill>
                      <a:srgbClr val="015D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2023</a:t>
                      </a:r>
                    </a:p>
                  </a:txBody>
                  <a:tcPr marL="0" marR="0" marT="0" marB="0" anchor="ctr">
                    <a:solidFill>
                      <a:srgbClr val="015D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2024</a:t>
                      </a:r>
                    </a:p>
                  </a:txBody>
                  <a:tcPr marL="0" marR="0" marT="0" marB="0" anchor="ctr">
                    <a:solidFill>
                      <a:srgbClr val="015D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FYE 2025</a:t>
                      </a:r>
                    </a:p>
                  </a:txBody>
                  <a:tcPr marL="0" marR="0" marT="0" marB="0" anchor="ctr">
                    <a:solidFill>
                      <a:srgbClr val="015D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97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Projected MEUs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401,583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405,197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408,844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412,523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416,236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0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Monthly Rate Per MEU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352" y="6483579"/>
            <a:ext cx="425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Note: Totals may not tie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0395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IEUA Funding Strategy: </a:t>
            </a:r>
            <a:r>
              <a:rPr lang="en-US" dirty="0"/>
              <a:t>Based upon a comprehensive and integrated approach</a:t>
            </a:r>
          </a:p>
        </p:txBody>
      </p:sp>
      <p:pic>
        <p:nvPicPr>
          <p:cNvPr id="1026" name="Picture 2" descr="C:\Users\rgrantham\AppData\Local\Microsoft\Windows\Temporary Internet Files\Content.Outlook\QTWOAL9Z\puzzle pieces - 4(separate)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432" y="1599803"/>
            <a:ext cx="5807711" cy="4494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406424">
            <a:off x="3384331" y="1939160"/>
            <a:ext cx="1355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cs typeface="Arial" pitchFamily="34" charset="0"/>
              </a:rPr>
              <a:t>Water Rates</a:t>
            </a:r>
          </a:p>
        </p:txBody>
      </p:sp>
      <p:sp>
        <p:nvSpPr>
          <p:cNvPr id="6" name="TextBox 5"/>
          <p:cNvSpPr txBox="1"/>
          <p:nvPr/>
        </p:nvSpPr>
        <p:spPr>
          <a:xfrm rot="21223472">
            <a:off x="6369456" y="1866698"/>
            <a:ext cx="2117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cs typeface="Arial" pitchFamily="34" charset="0"/>
              </a:rPr>
              <a:t>Wastewater Rates</a:t>
            </a:r>
          </a:p>
        </p:txBody>
      </p:sp>
      <p:sp>
        <p:nvSpPr>
          <p:cNvPr id="7" name="TextBox 6"/>
          <p:cNvSpPr txBox="1"/>
          <p:nvPr/>
        </p:nvSpPr>
        <p:spPr>
          <a:xfrm rot="21407642">
            <a:off x="3526095" y="4651851"/>
            <a:ext cx="2097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cs typeface="Arial" pitchFamily="34" charset="0"/>
              </a:rPr>
              <a:t>Connection Fees – One-Water</a:t>
            </a:r>
          </a:p>
        </p:txBody>
      </p:sp>
      <p:sp>
        <p:nvSpPr>
          <p:cNvPr id="8" name="TextBox 7"/>
          <p:cNvSpPr txBox="1"/>
          <p:nvPr/>
        </p:nvSpPr>
        <p:spPr>
          <a:xfrm rot="21218178">
            <a:off x="6818694" y="4451801"/>
            <a:ext cx="2097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cs typeface="Arial" pitchFamily="34" charset="0"/>
              </a:rPr>
              <a:t>Connection Fees – Wastewater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828" y="5144298"/>
            <a:ext cx="345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Draft Analysis Complete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 Memo Distributed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3813" y="1859737"/>
            <a:ext cx="3450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Draft Analysis Complete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 Memo Distributed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Recycled and Recharge analysis in progress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0282" y="4836516"/>
            <a:ext cx="34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Draft Analysis Complete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hold pending sampling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1229" y="1732107"/>
            <a:ext cx="345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hold pending sampling study</a:t>
            </a:r>
          </a:p>
        </p:txBody>
      </p:sp>
    </p:spTree>
    <p:extLst>
      <p:ext uri="{BB962C8B-B14F-4D97-AF65-F5344CB8AC3E}">
        <p14:creationId xmlns:p14="http://schemas.microsoft.com/office/powerpoint/2010/main" val="15473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6035255"/>
            <a:ext cx="2479520" cy="8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Next Steps: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371600"/>
            <a:ext cx="11176000" cy="4953000"/>
          </a:xfrm>
        </p:spPr>
        <p:txBody>
          <a:bodyPr/>
          <a:lstStyle/>
          <a:p>
            <a:r>
              <a:rPr lang="en-US" dirty="0"/>
              <a:t>Complete analyses for other service rates</a:t>
            </a:r>
          </a:p>
          <a:p>
            <a:pPr lvl="1"/>
            <a:r>
              <a:rPr lang="en-US" dirty="0"/>
              <a:t>Recycled Water Rates</a:t>
            </a:r>
          </a:p>
          <a:p>
            <a:pPr lvl="1"/>
            <a:r>
              <a:rPr lang="en-US" dirty="0"/>
              <a:t>Recharge Water Rates</a:t>
            </a:r>
          </a:p>
          <a:p>
            <a:r>
              <a:rPr lang="en-US" dirty="0"/>
              <a:t>Incorporate scenarios to assess the impact of the Chino Basin Program</a:t>
            </a:r>
          </a:p>
          <a:p>
            <a:r>
              <a:rPr lang="en-US" dirty="0"/>
              <a:t>Start planning for flow and load study and analysis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dirty="0"/>
              <a:t>Next workshop scheduled tentatively for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09/05/2019</a:t>
            </a:r>
          </a:p>
        </p:txBody>
      </p:sp>
    </p:spTree>
    <p:extLst>
      <p:ext uri="{BB962C8B-B14F-4D97-AF65-F5344CB8AC3E}">
        <p14:creationId xmlns:p14="http://schemas.microsoft.com/office/powerpoint/2010/main" val="9518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5955323" y="5389418"/>
            <a:ext cx="5696350" cy="568037"/>
          </a:xfrm>
        </p:spPr>
        <p:txBody>
          <a:bodyPr/>
          <a:lstStyle/>
          <a:p>
            <a:r>
              <a:rPr lang="en-US" dirty="0"/>
              <a:t>Connection Fees 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6035255"/>
            <a:ext cx="2479520" cy="8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a connection fee? </a:t>
            </a:r>
            <a:r>
              <a:rPr lang="en-US" dirty="0"/>
              <a:t>One-time charge imposed on new or upsized meters or connections to compensate for the cost of providing system capacity</a:t>
            </a:r>
            <a:br>
              <a:rPr lang="en-US" dirty="0"/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042984"/>
            <a:ext cx="11585146" cy="43173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Assessed per unit of capacity required:</a:t>
            </a:r>
          </a:p>
          <a:p>
            <a:pPr lvl="1"/>
            <a:r>
              <a:rPr lang="en-US" sz="2800" dirty="0"/>
              <a:t>Wastewater per Equivalent Dwelling Unit (EDU)</a:t>
            </a:r>
          </a:p>
          <a:p>
            <a:pPr lvl="1"/>
            <a:r>
              <a:rPr lang="en-US" sz="2800" dirty="0"/>
              <a:t>Water per Meter Equivalent Unit (MEU)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3324" y="4501661"/>
            <a:ext cx="8499217" cy="1005459"/>
            <a:chOff x="1633324" y="4028933"/>
            <a:chExt cx="8499217" cy="1188720"/>
          </a:xfrm>
        </p:grpSpPr>
        <p:grpSp>
          <p:nvGrpSpPr>
            <p:cNvPr id="7" name="Group 6"/>
            <p:cNvGrpSpPr/>
            <p:nvPr/>
          </p:nvGrpSpPr>
          <p:grpSpPr>
            <a:xfrm>
              <a:off x="1633324" y="4028933"/>
              <a:ext cx="3118365" cy="1188720"/>
              <a:chOff x="0" y="682396"/>
              <a:chExt cx="3118365" cy="18710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682396"/>
                <a:ext cx="3118365" cy="18710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0" y="682396"/>
                <a:ext cx="3118365" cy="18710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/>
                  <a:t>Wastewater Connection Fees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031088" y="4028933"/>
              <a:ext cx="5101453" cy="1188720"/>
              <a:chOff x="0" y="682396"/>
              <a:chExt cx="3118365" cy="187101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682396"/>
                <a:ext cx="3118365" cy="18710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0" y="682396"/>
                <a:ext cx="3118365" cy="18710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FY 2019/20: </a:t>
                </a:r>
                <a:r>
                  <a:rPr lang="en-US" sz="2800" kern="1200" dirty="0"/>
                  <a:t>$6,955 per EDU 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633324" y="5635362"/>
            <a:ext cx="8499218" cy="1067634"/>
            <a:chOff x="1633323" y="5404391"/>
            <a:chExt cx="8499218" cy="1188720"/>
          </a:xfrm>
        </p:grpSpPr>
        <p:grpSp>
          <p:nvGrpSpPr>
            <p:cNvPr id="10" name="Group 9"/>
            <p:cNvGrpSpPr/>
            <p:nvPr/>
          </p:nvGrpSpPr>
          <p:grpSpPr>
            <a:xfrm>
              <a:off x="1633323" y="5404391"/>
              <a:ext cx="3118365" cy="1188720"/>
              <a:chOff x="3430201" y="682396"/>
              <a:chExt cx="3118365" cy="187101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430201" y="682396"/>
                <a:ext cx="3118365" cy="187101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3430201" y="682396"/>
                <a:ext cx="3118365" cy="18710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/>
                  <a:t>One Water Connection Fees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031088" y="5404391"/>
              <a:ext cx="5101453" cy="1188720"/>
              <a:chOff x="0" y="682396"/>
              <a:chExt cx="3118365" cy="1871019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Rectangle 17"/>
              <p:cNvSpPr/>
              <p:nvPr/>
            </p:nvSpPr>
            <p:spPr>
              <a:xfrm>
                <a:off x="0" y="682396"/>
                <a:ext cx="3118365" cy="1871019"/>
              </a:xfrm>
              <a:prstGeom prst="rect">
                <a:avLst/>
              </a:prstGeom>
              <a:grpFill/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0" y="682396"/>
                <a:ext cx="3118365" cy="187101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FY 2019/20: </a:t>
                </a:r>
                <a:r>
                  <a:rPr lang="en-US" sz="2800" kern="1200" dirty="0"/>
                  <a:t>$1,684 per MEU 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4121639" y="3897434"/>
            <a:ext cx="328734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Adopted Fees</a:t>
            </a:r>
          </a:p>
        </p:txBody>
      </p:sp>
    </p:spTree>
    <p:extLst>
      <p:ext uri="{BB962C8B-B14F-4D97-AF65-F5344CB8AC3E}">
        <p14:creationId xmlns:p14="http://schemas.microsoft.com/office/powerpoint/2010/main" val="243741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Hybrid Connection Fee Methodology: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26372"/>
            <a:ext cx="11176000" cy="5098228"/>
          </a:xfrm>
        </p:spPr>
        <p:txBody>
          <a:bodyPr/>
          <a:lstStyle/>
          <a:p>
            <a:pPr marL="182880" indent="0">
              <a:buNone/>
            </a:pPr>
            <a:r>
              <a:rPr lang="en-US" sz="2800" dirty="0"/>
              <a:t>Recovers proportionate share of capacity for existing system and planned future improvements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6205" y="2487827"/>
            <a:ext cx="10256109" cy="3657599"/>
            <a:chOff x="1046205" y="2487827"/>
            <a:chExt cx="10256109" cy="3657599"/>
          </a:xfrm>
        </p:grpSpPr>
        <p:cxnSp>
          <p:nvCxnSpPr>
            <p:cNvPr id="7" name="AutoShape 100"/>
            <p:cNvCxnSpPr>
              <a:cxnSpLocks noChangeShapeType="1"/>
              <a:stCxn id="9" idx="3"/>
            </p:cNvCxnSpPr>
            <p:nvPr/>
          </p:nvCxnSpPr>
          <p:spPr bwMode="auto">
            <a:xfrm flipV="1">
              <a:off x="3948228" y="4597269"/>
              <a:ext cx="7354086" cy="4019"/>
            </a:xfrm>
            <a:prstGeom prst="straightConnector1">
              <a:avLst/>
            </a:prstGeom>
            <a:ln w="571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1046205" y="2487827"/>
              <a:ext cx="9745363" cy="3657599"/>
              <a:chOff x="2758915" y="3276182"/>
              <a:chExt cx="7341547" cy="2399405"/>
            </a:xfrm>
          </p:grpSpPr>
          <p:sp>
            <p:nvSpPr>
              <p:cNvPr id="5" name="Rectangle 98"/>
              <p:cNvSpPr>
                <a:spLocks noChangeArrowheads="1"/>
              </p:cNvSpPr>
              <p:nvPr/>
            </p:nvSpPr>
            <p:spPr bwMode="auto">
              <a:xfrm>
                <a:off x="7909055" y="3276182"/>
                <a:ext cx="2191407" cy="11802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Future Capacity CIP*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Rectangle 99"/>
              <p:cNvSpPr>
                <a:spLocks noChangeArrowheads="1"/>
              </p:cNvSpPr>
              <p:nvPr/>
            </p:nvSpPr>
            <p:spPr bwMode="auto">
              <a:xfrm>
                <a:off x="2758915" y="4083239"/>
                <a:ext cx="1623060" cy="11036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Connection Fee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 101"/>
              <p:cNvSpPr>
                <a:spLocks noChangeArrowheads="1"/>
              </p:cNvSpPr>
              <p:nvPr/>
            </p:nvSpPr>
            <p:spPr bwMode="auto">
              <a:xfrm>
                <a:off x="5364917" y="4918652"/>
                <a:ext cx="4361392" cy="75693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Future Customers 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 Box 102"/>
              <p:cNvSpPr txBox="1">
                <a:spLocks noChangeArrowheads="1"/>
              </p:cNvSpPr>
              <p:nvPr/>
            </p:nvSpPr>
            <p:spPr bwMode="auto">
              <a:xfrm>
                <a:off x="4440095" y="3878317"/>
                <a:ext cx="505022" cy="1568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03"/>
              <p:cNvSpPr txBox="1">
                <a:spLocks noChangeArrowheads="1"/>
              </p:cNvSpPr>
              <p:nvPr/>
            </p:nvSpPr>
            <p:spPr bwMode="auto">
              <a:xfrm>
                <a:off x="7139335" y="3537865"/>
                <a:ext cx="771794" cy="658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98"/>
              <p:cNvSpPr>
                <a:spLocks noChangeArrowheads="1"/>
              </p:cNvSpPr>
              <p:nvPr/>
            </p:nvSpPr>
            <p:spPr bwMode="auto">
              <a:xfrm>
                <a:off x="5055476" y="3286692"/>
                <a:ext cx="2085933" cy="11802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Replacement Cost of Available Capacity</a:t>
                </a: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C9D0693-6C49-4AFF-8347-428EB4ACB42E}"/>
              </a:ext>
            </a:extLst>
          </p:cNvPr>
          <p:cNvSpPr/>
          <p:nvPr/>
        </p:nvSpPr>
        <p:spPr bwMode="auto">
          <a:xfrm>
            <a:off x="955964" y="6324600"/>
            <a:ext cx="10442863" cy="390283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*CIP: Capital Improvement Program</a:t>
            </a:r>
          </a:p>
        </p:txBody>
      </p:sp>
    </p:spTree>
    <p:extLst>
      <p:ext uri="{BB962C8B-B14F-4D97-AF65-F5344CB8AC3E}">
        <p14:creationId xmlns:p14="http://schemas.microsoft.com/office/powerpoint/2010/main" val="40520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 Value and Cost Components: </a:t>
            </a:r>
            <a:r>
              <a:rPr lang="en-US" dirty="0"/>
              <a:t>Hybrid connection fees account for existing assets as well as future improvements.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333555"/>
              </p:ext>
            </p:extLst>
          </p:nvPr>
        </p:nvGraphicFramePr>
        <p:xfrm>
          <a:off x="2102339" y="1617784"/>
          <a:ext cx="7987322" cy="477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1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5106337" y="5361709"/>
            <a:ext cx="6554572" cy="568037"/>
          </a:xfrm>
        </p:spPr>
        <p:txBody>
          <a:bodyPr/>
          <a:lstStyle/>
          <a:p>
            <a:r>
              <a:rPr lang="en-US" dirty="0"/>
              <a:t>Wastewater Connection Fees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6035255"/>
            <a:ext cx="2479520" cy="8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3E17F-24AC-401D-868D-9824C42C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04800"/>
            <a:ext cx="11573164" cy="1066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Wastewater Connection Fee: </a:t>
            </a:r>
            <a:r>
              <a:rPr lang="en-US" dirty="0"/>
              <a:t>Developed based on the total number of customers expressed as Equivalent Dwelling Units (EDUs)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C8E154-00EA-437A-A48D-5080E9DA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092036"/>
            <a:ext cx="11176000" cy="4953000"/>
          </a:xfrm>
        </p:spPr>
        <p:txBody>
          <a:bodyPr/>
          <a:lstStyle/>
          <a:p>
            <a:r>
              <a:rPr lang="en-US" dirty="0"/>
              <a:t>EDUs are calculated based on the same projected flows and loads that are the basis of the Agency’s long-term capital planning;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Determine the system flow and loadings.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Determine the EDU flow and loading assumptions.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Allocate assets to existing customers and future users.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Allocate assets to the billable constituents of Flow, Biochemical Oxygen Demand (BOD) and Total Suspended Solids (TSS).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Determine the asset allocation factors.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Calculate the number of EDUs.</a:t>
            </a:r>
          </a:p>
        </p:txBody>
      </p:sp>
    </p:spTree>
    <p:extLst>
      <p:ext uri="{BB962C8B-B14F-4D97-AF65-F5344CB8AC3E}">
        <p14:creationId xmlns:p14="http://schemas.microsoft.com/office/powerpoint/2010/main" val="26921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arollo V1">
      <a:dk1>
        <a:srgbClr val="015DA8"/>
      </a:dk1>
      <a:lt1>
        <a:srgbClr val="FFFFFF"/>
      </a:lt1>
      <a:dk2>
        <a:srgbClr val="0088BA"/>
      </a:dk2>
      <a:lt2>
        <a:srgbClr val="E7E6E6"/>
      </a:lt2>
      <a:accent1>
        <a:srgbClr val="F9892D"/>
      </a:accent1>
      <a:accent2>
        <a:srgbClr val="CE4C21"/>
      </a:accent2>
      <a:accent3>
        <a:srgbClr val="A5A5A5"/>
      </a:accent3>
      <a:accent4>
        <a:srgbClr val="FDCE59"/>
      </a:accent4>
      <a:accent5>
        <a:srgbClr val="2DA2DC"/>
      </a:accent5>
      <a:accent6>
        <a:srgbClr val="63A33A"/>
      </a:accent6>
      <a:hlink>
        <a:srgbClr val="015DA8"/>
      </a:hlink>
      <a:folHlink>
        <a:srgbClr val="0088BA"/>
      </a:folHlink>
    </a:clrScheme>
    <a:fontScheme name="Carollo V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2">
                <a:lumMod val="10000"/>
              </a:scheme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8CD9645-10C0-4E96-92DB-D9F1029CE390}" vid="{7639CD27-7B4F-4D36-8FD0-F12AA9DD1F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a20a999c-e68a-4d8d-82c1-23e94978ed1a">PowerPoint</Section>
    <TaxCatchAll xmlns="a20a999c-e68a-4d8d-82c1-23e94978ed1a"/>
    <Application xmlns="909a627c-f505-4e5a-a21a-7aa4dce3012c">PowerPoint</Appl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D288F7617BE44A50DA07FD2F7C4B1" ma:contentTypeVersion="1" ma:contentTypeDescription="Create a new document." ma:contentTypeScope="" ma:versionID="1fddb4ced20772be65a48dbf5f727077">
  <xsd:schema xmlns:xsd="http://www.w3.org/2001/XMLSchema" xmlns:xs="http://www.w3.org/2001/XMLSchema" xmlns:p="http://schemas.microsoft.com/office/2006/metadata/properties" xmlns:ns2="a20a999c-e68a-4d8d-82c1-23e94978ed1a" xmlns:ns3="909a627c-f505-4e5a-a21a-7aa4dce3012c" targetNamespace="http://schemas.microsoft.com/office/2006/metadata/properties" ma:root="true" ma:fieldsID="b8492de26230da8bbeb0ba31a460b82a" ns2:_="" ns3:_="">
    <xsd:import namespace="a20a999c-e68a-4d8d-82c1-23e94978ed1a"/>
    <xsd:import namespace="909a627c-f505-4e5a-a21a-7aa4dce3012c"/>
    <xsd:element name="properties">
      <xsd:complexType>
        <xsd:sequence>
          <xsd:element name="documentManagement">
            <xsd:complexType>
              <xsd:all>
                <xsd:element ref="ns2:Section" minOccurs="0"/>
                <xsd:element ref="ns2:TaxCatchAll" minOccurs="0"/>
                <xsd:element ref="ns3:Appl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999c-e68a-4d8d-82c1-23e94978ed1a" elementFormDefault="qualified">
    <xsd:import namespace="http://schemas.microsoft.com/office/2006/documentManagement/types"/>
    <xsd:import namespace="http://schemas.microsoft.com/office/infopath/2007/PartnerControls"/>
    <xsd:element name="Section" ma:index="8" nillable="true" ma:displayName="Template" ma:format="Dropdown" ma:internalName="Section">
      <xsd:simpleType>
        <xsd:restriction base="dms:Choice">
          <xsd:enumeration value="InDesign"/>
          <xsd:enumeration value="Custom Resumes"/>
          <xsd:enumeration value="Letterhead"/>
          <xsd:enumeration value="PowerPoint"/>
          <xsd:enumeration value="Proposal"/>
          <xsd:enumeration value="Proposal (Archive)"/>
          <xsd:enumeration value="Word"/>
        </xsd:restriction>
      </xsd:simpleType>
    </xsd:element>
    <xsd:element name="TaxCatchAll" ma:index="9" nillable="true" ma:displayName="Taxonomy Catch All Column" ma:hidden="true" ma:list="{31ed216d-370e-488b-bd48-0cd71f5e955a}" ma:internalName="TaxCatchAll" ma:showField="CatchAllData" ma:web="a20a999c-e68a-4d8d-82c1-23e94978ed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a627c-f505-4e5a-a21a-7aa4dce3012c" elementFormDefault="qualified">
    <xsd:import namespace="http://schemas.microsoft.com/office/2006/documentManagement/types"/>
    <xsd:import namespace="http://schemas.microsoft.com/office/infopath/2007/PartnerControls"/>
    <xsd:element name="Application" ma:index="10" nillable="true" ma:displayName="Application" ma:default="InDesign" ma:format="Dropdown" ma:internalName="Application">
      <xsd:simpleType>
        <xsd:restriction base="dms:Choice">
          <xsd:enumeration value="InDesign"/>
          <xsd:enumeration value="Word"/>
          <xsd:enumeration value="Photoshop"/>
          <xsd:enumeration value="PowerPoi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4AE95-20C7-4EAE-95CC-5BC2CAD11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3270D1-8712-4090-92F8-260A67AA6430}">
  <ds:schemaRefs>
    <ds:schemaRef ds:uri="http://www.w3.org/XML/1998/namespace"/>
    <ds:schemaRef ds:uri="909a627c-f505-4e5a-a21a-7aa4dce3012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a20a999c-e68a-4d8d-82c1-23e94978ed1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D49DCD-51C6-473B-B031-63483EB63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0a999c-e68a-4d8d-82c1-23e94978ed1a"/>
    <ds:schemaRef ds:uri="909a627c-f505-4e5a-a21a-7aa4dce301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2026</Words>
  <Application>Microsoft Office PowerPoint</Application>
  <PresentationFormat>Widescreen</PresentationFormat>
  <Paragraphs>488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Malgun Gothic</vt:lpstr>
      <vt:lpstr>Arial</vt:lpstr>
      <vt:lpstr>Calibri</vt:lpstr>
      <vt:lpstr>Corbel</vt:lpstr>
      <vt:lpstr>Humanst521 BT</vt:lpstr>
      <vt:lpstr>Segoe UI</vt:lpstr>
      <vt:lpstr>Segoe UI Semibold</vt:lpstr>
      <vt:lpstr>Segoe UI Semilight</vt:lpstr>
      <vt:lpstr>Tahoma</vt:lpstr>
      <vt:lpstr>Times</vt:lpstr>
      <vt:lpstr>Times New Roman</vt:lpstr>
      <vt:lpstr>Verdana</vt:lpstr>
      <vt:lpstr>Wingdings</vt:lpstr>
      <vt:lpstr>Office Theme</vt:lpstr>
      <vt:lpstr>PowerPoint Presentation</vt:lpstr>
      <vt:lpstr>Workshop Agenda</vt:lpstr>
      <vt:lpstr>IEUA Funding Strategy: Based upon a comprehensive and integrated approach</vt:lpstr>
      <vt:lpstr>Connection Fees Overview</vt:lpstr>
      <vt:lpstr>What is a connection fee? One-time charge imposed on new or upsized meters or connections to compensate for the cost of providing system capacity </vt:lpstr>
      <vt:lpstr>Hybrid Connection Fee Methodology:</vt:lpstr>
      <vt:lpstr>System Value and Cost Components: Hybrid connection fees account for existing assets as well as future improvements.</vt:lpstr>
      <vt:lpstr>Wastewater Connection Fees</vt:lpstr>
      <vt:lpstr>Wastewater Connection Fee: Developed based on the total number of customers expressed as Equivalent Dwelling Units (EDUs) </vt:lpstr>
      <vt:lpstr>System Flow Forecast: Flow projections developed through the 2015 Integrated Water Resources Plan (IRP)  </vt:lpstr>
      <vt:lpstr>System Loading Forecast: Load projections developed through the 2015 Integrated Water Resources Plan (IRP) </vt:lpstr>
      <vt:lpstr>EDU Flow and Loading Assumptions: Three scenarios were developed for the connection fee analysis.</vt:lpstr>
      <vt:lpstr>EDU Flow and Loading Assumptions</vt:lpstr>
      <vt:lpstr>Wastewater Connection Fees: Proposing a 3-percent increase consistent with the adopted biennial budget.</vt:lpstr>
      <vt:lpstr>Monthly Wastewater EDU Rates</vt:lpstr>
      <vt:lpstr>Wastewater Monthly EDU Rates: Proposing a 3-percent increase consistent with the adopted biennial budget.</vt:lpstr>
      <vt:lpstr>One Water Connection Fees</vt:lpstr>
      <vt:lpstr>One Water Connection Fees: Refined based on updated CIP, asset, and MEU information.</vt:lpstr>
      <vt:lpstr>MEU Calculations: MEU projections have been updated to reflect the latest member agency MEU survey.</vt:lpstr>
      <vt:lpstr>Capital Improvement Plan: Approximately 30 percent of CIP costs through 2040 are considered to be growth related. </vt:lpstr>
      <vt:lpstr>Draft One-Water Connection Fees </vt:lpstr>
      <vt:lpstr>Water Resources Rates Overview</vt:lpstr>
      <vt:lpstr>Water Resources Fund: Records activities associated with water deliveries and water resources planning</vt:lpstr>
      <vt:lpstr>MEU Rate and RTS Pass-through Update:</vt:lpstr>
      <vt:lpstr>RTS Outlook: MWD expects the RTS to increase by up to 30 percent over the next five years</vt:lpstr>
      <vt:lpstr>Financial Forecast: Based on the analysis, 2-percent rate revenue increases are needed in each year </vt:lpstr>
      <vt:lpstr>User Rates: Need to collect all annual revenue requirements less offsetting revenues</vt:lpstr>
      <vt:lpstr>Offsetting Revenues: Special project and WUE costs are offset using Connection Fees, Property Taxes, Grants, and Reimbursements </vt:lpstr>
      <vt:lpstr>MEU Rate Calculation: </vt:lpstr>
      <vt:lpstr>Next Steps</vt:lpstr>
      <vt:lpstr>Next Steps:</vt:lpstr>
    </vt:vector>
  </TitlesOfParts>
  <Company>Carollo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&amp; One Water Connection Fees  and Service Rates Study</dc:title>
  <dc:creator>Madeline Atkins</dc:creator>
  <cp:lastModifiedBy>Alexander Bugbee</cp:lastModifiedBy>
  <cp:revision>203</cp:revision>
  <cp:lastPrinted>2007-03-29T20:46:26Z</cp:lastPrinted>
  <dcterms:created xsi:type="dcterms:W3CDTF">2019-02-02T00:04:11Z</dcterms:created>
  <dcterms:modified xsi:type="dcterms:W3CDTF">2019-07-29T23:50:48Z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0x01010080ED288F7617BE44A50DA07FD2F7C4B1</vt:lpwstr>
  </property>
</Properties>
</file>