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comment1.xml" ContentType="application/vnd.openxmlformats-officedocument.presentationml.comment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83" r:id="rId2"/>
    <p:sldId id="410" r:id="rId3"/>
    <p:sldId id="411" r:id="rId4"/>
    <p:sldId id="412" r:id="rId5"/>
    <p:sldId id="304" r:id="rId6"/>
    <p:sldId id="303" r:id="rId7"/>
    <p:sldId id="413" r:id="rId8"/>
    <p:sldId id="414" r:id="rId9"/>
    <p:sldId id="300" r:id="rId10"/>
    <p:sldId id="409"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na Valencia" initials="CV" lastIdx="3" clrIdx="0">
    <p:extLst>
      <p:ext uri="{19B8F6BF-5375-455C-9EA6-DF929625EA0E}">
        <p15:presenceInfo xmlns:p15="http://schemas.microsoft.com/office/powerpoint/2012/main" userId="S-1-5-21-1177238915-1708537768-262771059-1167" providerId="AD"/>
      </p:ext>
    </p:extLst>
  </p:cmAuthor>
  <p:cmAuthor id="2" name="Christina Valencia" initials="CV [2]" lastIdx="1" clrIdx="1">
    <p:extLst>
      <p:ext uri="{19B8F6BF-5375-455C-9EA6-DF929625EA0E}">
        <p15:presenceInfo xmlns:p15="http://schemas.microsoft.com/office/powerpoint/2012/main" userId="S::cvalenci@IEUA.ORG::e7024d3e-231f-45b3-bdaf-8978a5a376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0C7E2"/>
    <a:srgbClr val="FF9999"/>
    <a:srgbClr val="F5B637"/>
    <a:srgbClr val="F6BD4C"/>
    <a:srgbClr val="A9C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3794" autoAdjust="0"/>
  </p:normalViewPr>
  <p:slideViewPr>
    <p:cSldViewPr showGuides="1">
      <p:cViewPr varScale="1">
        <p:scale>
          <a:sx n="74" d="100"/>
          <a:sy n="74" d="100"/>
        </p:scale>
        <p:origin x="472" y="52"/>
      </p:cViewPr>
      <p:guideLst>
        <p:guide orient="horz" pos="2160"/>
        <p:guide pos="3840"/>
      </p:guideLst>
    </p:cSldViewPr>
  </p:slideViewPr>
  <p:notesTextViewPr>
    <p:cViewPr>
      <p:scale>
        <a:sx n="1" d="1"/>
        <a:sy n="1" d="1"/>
      </p:scale>
      <p:origin x="0" y="0"/>
    </p:cViewPr>
  </p:notesTextViewPr>
  <p:notesViewPr>
    <p:cSldViewPr>
      <p:cViewPr varScale="1">
        <p:scale>
          <a:sx n="86" d="100"/>
          <a:sy n="86" d="100"/>
        </p:scale>
        <p:origin x="31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hqafs03\groups\FA\Budget\2020%20bud\TYCIP\2019.20%20TYCIP%20FINA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hqafs03\groups\FA\Budget\2020%20bud\Fund%20Reports_WorkingCopy\Funds%20Consolidation_WorkingCopy_19_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hqafs03\groups\FA\Budget\Debt%20Service%20Schedules\Debt%20Summary%20Schedules\Debt%20Summary_1920\Debt%20Summary%20Current%2019_20%20Work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hqafs03\groups\FA\Budget\2020%20bud\Fund%20Reports_WorkingCopy\Funds%20Consolidation_WorkingCopy_19_20.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91791608240742E-2"/>
          <c:y val="3.6666714785714941E-2"/>
          <c:w val="0.92502624671916012"/>
          <c:h val="0.81410511796057439"/>
        </c:manualLayout>
      </c:layout>
      <c:barChart>
        <c:barDir val="col"/>
        <c:grouping val="stacked"/>
        <c:varyColors val="0"/>
        <c:ser>
          <c:idx val="0"/>
          <c:order val="0"/>
          <c:tx>
            <c:strRef>
              <c:f>'Graphs for TYCIP Presentation'!$G$182</c:f>
              <c:strCache>
                <c:ptCount val="1"/>
                <c:pt idx="0">
                  <c:v>Regional Wastewater</c:v>
                </c:pt>
              </c:strCache>
            </c:strRef>
          </c:tx>
          <c:spPr>
            <a:solidFill>
              <a:schemeClr val="accent1"/>
            </a:solidFill>
            <a:ln>
              <a:noFill/>
            </a:ln>
            <a:effectLst/>
          </c:spPr>
          <c:invertIfNegative val="0"/>
          <c:cat>
            <c:strRef>
              <c:f>'Graphs for TYCIP Presentation'!$H$181:$Q$181</c:f>
              <c:strCache>
                <c:ptCount val="10"/>
                <c:pt idx="0">
                  <c:v>FY 2020</c:v>
                </c:pt>
                <c:pt idx="1">
                  <c:v>FY 2021</c:v>
                </c:pt>
                <c:pt idx="2">
                  <c:v>FY 2022</c:v>
                </c:pt>
                <c:pt idx="3">
                  <c:v>FY 2023</c:v>
                </c:pt>
                <c:pt idx="4">
                  <c:v>FY 2024</c:v>
                </c:pt>
                <c:pt idx="5">
                  <c:v>FY 2025</c:v>
                </c:pt>
                <c:pt idx="6">
                  <c:v>FY 2026</c:v>
                </c:pt>
                <c:pt idx="7">
                  <c:v>FY 2027</c:v>
                </c:pt>
                <c:pt idx="8">
                  <c:v>FY 2028</c:v>
                </c:pt>
                <c:pt idx="9">
                  <c:v>FY 2029</c:v>
                </c:pt>
              </c:strCache>
            </c:strRef>
          </c:cat>
          <c:val>
            <c:numRef>
              <c:f>'Graphs for TYCIP Presentation'!$H$182:$Q$182</c:f>
              <c:numCache>
                <c:formatCode>#,##0</c:formatCode>
                <c:ptCount val="10"/>
                <c:pt idx="0">
                  <c:v>50811500</c:v>
                </c:pt>
                <c:pt idx="1">
                  <c:v>123289540</c:v>
                </c:pt>
                <c:pt idx="2">
                  <c:v>131844636</c:v>
                </c:pt>
                <c:pt idx="3">
                  <c:v>72985305</c:v>
                </c:pt>
                <c:pt idx="4">
                  <c:v>46299564</c:v>
                </c:pt>
                <c:pt idx="5">
                  <c:v>28866431</c:v>
                </c:pt>
                <c:pt idx="6">
                  <c:v>19437924</c:v>
                </c:pt>
                <c:pt idx="7">
                  <c:v>19010062</c:v>
                </c:pt>
                <c:pt idx="8">
                  <c:v>27382864</c:v>
                </c:pt>
                <c:pt idx="9">
                  <c:v>101006350</c:v>
                </c:pt>
              </c:numCache>
            </c:numRef>
          </c:val>
          <c:extLst>
            <c:ext xmlns:c16="http://schemas.microsoft.com/office/drawing/2014/chart" uri="{C3380CC4-5D6E-409C-BE32-E72D297353CC}">
              <c16:uniqueId val="{00000000-DA46-4A67-B57B-BDFCC648D3DA}"/>
            </c:ext>
          </c:extLst>
        </c:ser>
        <c:ser>
          <c:idx val="1"/>
          <c:order val="1"/>
          <c:tx>
            <c:strRef>
              <c:f>'Graphs for TYCIP Presentation'!$G$183</c:f>
              <c:strCache>
                <c:ptCount val="1"/>
                <c:pt idx="0">
                  <c:v>Recycled Water</c:v>
                </c:pt>
              </c:strCache>
            </c:strRef>
          </c:tx>
          <c:spPr>
            <a:solidFill>
              <a:schemeClr val="accent2"/>
            </a:solidFill>
            <a:ln>
              <a:noFill/>
            </a:ln>
            <a:effectLst/>
          </c:spPr>
          <c:invertIfNegative val="0"/>
          <c:cat>
            <c:strRef>
              <c:f>'Graphs for TYCIP Presentation'!$H$181:$Q$181</c:f>
              <c:strCache>
                <c:ptCount val="10"/>
                <c:pt idx="0">
                  <c:v>FY 2020</c:v>
                </c:pt>
                <c:pt idx="1">
                  <c:v>FY 2021</c:v>
                </c:pt>
                <c:pt idx="2">
                  <c:v>FY 2022</c:v>
                </c:pt>
                <c:pt idx="3">
                  <c:v>FY 2023</c:v>
                </c:pt>
                <c:pt idx="4">
                  <c:v>FY 2024</c:v>
                </c:pt>
                <c:pt idx="5">
                  <c:v>FY 2025</c:v>
                </c:pt>
                <c:pt idx="6">
                  <c:v>FY 2026</c:v>
                </c:pt>
                <c:pt idx="7">
                  <c:v>FY 2027</c:v>
                </c:pt>
                <c:pt idx="8">
                  <c:v>FY 2028</c:v>
                </c:pt>
                <c:pt idx="9">
                  <c:v>FY 2029</c:v>
                </c:pt>
              </c:strCache>
            </c:strRef>
          </c:cat>
          <c:val>
            <c:numRef>
              <c:f>'Graphs for TYCIP Presentation'!$H$183:$Q$183</c:f>
              <c:numCache>
                <c:formatCode>#,##0</c:formatCode>
                <c:ptCount val="10"/>
                <c:pt idx="0">
                  <c:v>18727224</c:v>
                </c:pt>
                <c:pt idx="1">
                  <c:v>23800000</c:v>
                </c:pt>
                <c:pt idx="2">
                  <c:v>16300000</c:v>
                </c:pt>
                <c:pt idx="3">
                  <c:v>23305000</c:v>
                </c:pt>
                <c:pt idx="4">
                  <c:v>44000000</c:v>
                </c:pt>
                <c:pt idx="5">
                  <c:v>14460000</c:v>
                </c:pt>
                <c:pt idx="6">
                  <c:v>15500000</c:v>
                </c:pt>
                <c:pt idx="7">
                  <c:v>19400000</c:v>
                </c:pt>
                <c:pt idx="8">
                  <c:v>17900000</c:v>
                </c:pt>
                <c:pt idx="9">
                  <c:v>11000000</c:v>
                </c:pt>
              </c:numCache>
            </c:numRef>
          </c:val>
          <c:extLst>
            <c:ext xmlns:c16="http://schemas.microsoft.com/office/drawing/2014/chart" uri="{C3380CC4-5D6E-409C-BE32-E72D297353CC}">
              <c16:uniqueId val="{00000001-DA46-4A67-B57B-BDFCC648D3DA}"/>
            </c:ext>
          </c:extLst>
        </c:ser>
        <c:ser>
          <c:idx val="2"/>
          <c:order val="2"/>
          <c:tx>
            <c:strRef>
              <c:f>'Graphs for TYCIP Presentation'!$G$184</c:f>
              <c:strCache>
                <c:ptCount val="1"/>
                <c:pt idx="0">
                  <c:v>Other Programs</c:v>
                </c:pt>
              </c:strCache>
            </c:strRef>
          </c:tx>
          <c:spPr>
            <a:solidFill>
              <a:schemeClr val="accent3"/>
            </a:solidFill>
            <a:ln>
              <a:noFill/>
            </a:ln>
            <a:effectLst/>
          </c:spPr>
          <c:invertIfNegative val="0"/>
          <c:cat>
            <c:strRef>
              <c:f>'Graphs for TYCIP Presentation'!$H$181:$Q$181</c:f>
              <c:strCache>
                <c:ptCount val="10"/>
                <c:pt idx="0">
                  <c:v>FY 2020</c:v>
                </c:pt>
                <c:pt idx="1">
                  <c:v>FY 2021</c:v>
                </c:pt>
                <c:pt idx="2">
                  <c:v>FY 2022</c:v>
                </c:pt>
                <c:pt idx="3">
                  <c:v>FY 2023</c:v>
                </c:pt>
                <c:pt idx="4">
                  <c:v>FY 2024</c:v>
                </c:pt>
                <c:pt idx="5">
                  <c:v>FY 2025</c:v>
                </c:pt>
                <c:pt idx="6">
                  <c:v>FY 2026</c:v>
                </c:pt>
                <c:pt idx="7">
                  <c:v>FY 2027</c:v>
                </c:pt>
                <c:pt idx="8">
                  <c:v>FY 2028</c:v>
                </c:pt>
                <c:pt idx="9">
                  <c:v>FY 2029</c:v>
                </c:pt>
              </c:strCache>
            </c:strRef>
          </c:cat>
          <c:val>
            <c:numRef>
              <c:f>'Graphs for TYCIP Presentation'!$H$184:$Q$184</c:f>
              <c:numCache>
                <c:formatCode>#,##0</c:formatCode>
                <c:ptCount val="10"/>
                <c:pt idx="0">
                  <c:v>22810000</c:v>
                </c:pt>
                <c:pt idx="1">
                  <c:v>31709044</c:v>
                </c:pt>
                <c:pt idx="2">
                  <c:v>5024041</c:v>
                </c:pt>
                <c:pt idx="3">
                  <c:v>4918270</c:v>
                </c:pt>
                <c:pt idx="4">
                  <c:v>10577818</c:v>
                </c:pt>
                <c:pt idx="5">
                  <c:v>3037652</c:v>
                </c:pt>
                <c:pt idx="6">
                  <c:v>3797782</c:v>
                </c:pt>
                <c:pt idx="7">
                  <c:v>4108216</c:v>
                </c:pt>
                <c:pt idx="8">
                  <c:v>4418962</c:v>
                </c:pt>
                <c:pt idx="9">
                  <c:v>4890015</c:v>
                </c:pt>
              </c:numCache>
            </c:numRef>
          </c:val>
          <c:extLst>
            <c:ext xmlns:c16="http://schemas.microsoft.com/office/drawing/2014/chart" uri="{C3380CC4-5D6E-409C-BE32-E72D297353CC}">
              <c16:uniqueId val="{00000002-DA46-4A67-B57B-BDFCC648D3DA}"/>
            </c:ext>
          </c:extLst>
        </c:ser>
        <c:dLbls>
          <c:showLegendKey val="0"/>
          <c:showVal val="0"/>
          <c:showCatName val="0"/>
          <c:showSerName val="0"/>
          <c:showPercent val="0"/>
          <c:showBubbleSize val="0"/>
        </c:dLbls>
        <c:gapWidth val="75"/>
        <c:overlap val="100"/>
        <c:axId val="784390992"/>
        <c:axId val="506100848"/>
      </c:barChart>
      <c:catAx>
        <c:axId val="784390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06100848"/>
        <c:crosses val="autoZero"/>
        <c:auto val="1"/>
        <c:lblAlgn val="ctr"/>
        <c:lblOffset val="100"/>
        <c:noMultiLvlLbl val="0"/>
      </c:catAx>
      <c:valAx>
        <c:axId val="506100848"/>
        <c:scaling>
          <c:orientation val="minMax"/>
        </c:scaling>
        <c:delete val="0"/>
        <c:axPos val="l"/>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84390992"/>
        <c:crosses val="autoZero"/>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FY 2019/20					FY 2020/21</a:t>
            </a:r>
          </a:p>
          <a:p>
            <a:pPr>
              <a:defRPr sz="1800" b="1"/>
            </a:pPr>
            <a:r>
              <a:rPr lang="en-US" sz="1800" b="1" dirty="0"/>
              <a:t>$289.5M						$369.3M</a:t>
            </a:r>
          </a:p>
        </c:rich>
      </c:tx>
      <c:layout>
        <c:manualLayout>
          <c:xMode val="edge"/>
          <c:yMode val="edge"/>
          <c:x val="0.21505756177029592"/>
          <c:y val="1.8717723999588643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103538781790208"/>
          <c:y val="0.15152305254296042"/>
          <c:w val="0.77216073852837364"/>
          <c:h val="0.55786534937849763"/>
        </c:manualLayout>
      </c:layout>
      <c:barChart>
        <c:barDir val="col"/>
        <c:grouping val="stacked"/>
        <c:varyColors val="0"/>
        <c:ser>
          <c:idx val="0"/>
          <c:order val="0"/>
          <c:tx>
            <c:strRef>
              <c:f>'Stacked Charts'!$B$138</c:f>
              <c:strCache>
                <c:ptCount val="1"/>
                <c:pt idx="0">
                  <c:v>Operation Support</c:v>
                </c:pt>
              </c:strCache>
            </c:strRef>
          </c:tx>
          <c:spPr>
            <a:solidFill>
              <a:schemeClr val="accent1"/>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Charts'!$C$138:$I$138</c:f>
              <c:numCache>
                <c:formatCode>General</c:formatCode>
                <c:ptCount val="5"/>
                <c:pt idx="0" formatCode="&quot;$&quot;#,##0_);[Red]\(&quot;$&quot;#,##0\)">
                  <c:v>162015058.8893401</c:v>
                </c:pt>
                <c:pt idx="3" formatCode="&quot;$&quot;#,##0_);[Red]\(&quot;$&quot;#,##0\)">
                  <c:v>161979458.88648754</c:v>
                </c:pt>
              </c:numCache>
            </c:numRef>
          </c:val>
          <c:extLst>
            <c:ext xmlns:c16="http://schemas.microsoft.com/office/drawing/2014/chart" uri="{C3380CC4-5D6E-409C-BE32-E72D297353CC}">
              <c16:uniqueId val="{00000000-069D-4FE6-9241-17EC0E9DFB7F}"/>
            </c:ext>
          </c:extLst>
        </c:ser>
        <c:ser>
          <c:idx val="1"/>
          <c:order val="1"/>
          <c:tx>
            <c:strRef>
              <c:f>'Stacked Charts'!$B$139</c:f>
              <c:strCache>
                <c:ptCount val="1"/>
                <c:pt idx="0">
                  <c:v>Capital Projects</c:v>
                </c:pt>
              </c:strCache>
            </c:strRef>
          </c:tx>
          <c:spPr>
            <a:solidFill>
              <a:schemeClr val="accent2"/>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Charts'!$C$139:$I$139</c:f>
              <c:numCache>
                <c:formatCode>General</c:formatCode>
                <c:ptCount val="5"/>
                <c:pt idx="0" formatCode="_(* #,##0_);_(* \(#,##0\);_(* &quot;-&quot;??_);_(@_)">
                  <c:v>93586172</c:v>
                </c:pt>
                <c:pt idx="3" formatCode="_(* #,##0_);_(* \(#,##0\);_(* &quot;-&quot;??_);_(@_)">
                  <c:v>179298584</c:v>
                </c:pt>
              </c:numCache>
            </c:numRef>
          </c:val>
          <c:extLst>
            <c:ext xmlns:c16="http://schemas.microsoft.com/office/drawing/2014/chart" uri="{C3380CC4-5D6E-409C-BE32-E72D297353CC}">
              <c16:uniqueId val="{00000001-069D-4FE6-9241-17EC0E9DFB7F}"/>
            </c:ext>
          </c:extLst>
        </c:ser>
        <c:ser>
          <c:idx val="2"/>
          <c:order val="2"/>
          <c:tx>
            <c:strRef>
              <c:f>'Stacked Charts'!$B$140</c:f>
              <c:strCache>
                <c:ptCount val="1"/>
                <c:pt idx="0">
                  <c:v>Debt Service</c:v>
                </c:pt>
              </c:strCache>
            </c:strRef>
          </c:tx>
          <c:spPr>
            <a:solidFill>
              <a:schemeClr val="accent3"/>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Charts'!$C$140:$I$140</c:f>
              <c:numCache>
                <c:formatCode>General</c:formatCode>
                <c:ptCount val="5"/>
                <c:pt idx="0" formatCode="_(* #,##0_);_(* \(#,##0\);_(* &quot;-&quot;??_);_(@_)">
                  <c:v>26835103.878925003</c:v>
                </c:pt>
                <c:pt idx="3" formatCode="_(* #,##0_);_(* \(#,##0\);_(* &quot;-&quot;??_);_(@_)">
                  <c:v>27998058.141525</c:v>
                </c:pt>
              </c:numCache>
            </c:numRef>
          </c:val>
          <c:extLst>
            <c:ext xmlns:c16="http://schemas.microsoft.com/office/drawing/2014/chart" uri="{C3380CC4-5D6E-409C-BE32-E72D297353CC}">
              <c16:uniqueId val="{00000002-069D-4FE6-9241-17EC0E9DFB7F}"/>
            </c:ext>
          </c:extLst>
        </c:ser>
        <c:ser>
          <c:idx val="3"/>
          <c:order val="3"/>
          <c:tx>
            <c:strRef>
              <c:f>'Stacked Charts'!$B$141</c:f>
              <c:strCache>
                <c:ptCount val="1"/>
                <c:pt idx="0">
                  <c:v>Net Transfer</c:v>
                </c:pt>
              </c:strCache>
            </c:strRef>
          </c:tx>
          <c:spPr>
            <a:solidFill>
              <a:schemeClr val="accent4"/>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Charts'!$C$141:$I$141</c:f>
            </c:numRef>
          </c:val>
          <c:extLst>
            <c:ext xmlns:c16="http://schemas.microsoft.com/office/drawing/2014/chart" uri="{C3380CC4-5D6E-409C-BE32-E72D297353CC}">
              <c16:uniqueId val="{00000003-069D-4FE6-9241-17EC0E9DFB7F}"/>
            </c:ext>
          </c:extLst>
        </c:ser>
        <c:ser>
          <c:idx val="4"/>
          <c:order val="4"/>
          <c:tx>
            <c:strRef>
              <c:f>'Stacked Charts'!$B$142</c:f>
              <c:strCache>
                <c:ptCount val="1"/>
                <c:pt idx="0">
                  <c:v>Use of Reserves</c:v>
                </c:pt>
              </c:strCache>
            </c:strRef>
          </c:tx>
          <c:spPr>
            <a:pattFill prst="dkUpDiag">
              <a:fgClr>
                <a:schemeClr val="accent1"/>
              </a:fgClr>
              <a:bgClr>
                <a:schemeClr val="bg1"/>
              </a:bgClr>
            </a:patt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Charts'!$C$142:$I$142</c:f>
              <c:numCache>
                <c:formatCode>General</c:formatCode>
                <c:ptCount val="5"/>
                <c:pt idx="0" formatCode="_(* #,##0_);_(* \(#,##0\);_(* &quot;-&quot;??_);_(@_)">
                  <c:v>7134020.8528010249</c:v>
                </c:pt>
                <c:pt idx="3" formatCode="_(* #,##0_);_(* \(#,##0\);_(* &quot;-&quot;??_);_(@_)">
                  <c:v>0</c:v>
                </c:pt>
              </c:numCache>
            </c:numRef>
          </c:val>
          <c:extLst>
            <c:ext xmlns:c16="http://schemas.microsoft.com/office/drawing/2014/chart" uri="{C3380CC4-5D6E-409C-BE32-E72D297353CC}">
              <c16:uniqueId val="{00000004-069D-4FE6-9241-17EC0E9DFB7F}"/>
            </c:ext>
          </c:extLst>
        </c:ser>
        <c:ser>
          <c:idx val="5"/>
          <c:order val="5"/>
          <c:tx>
            <c:strRef>
              <c:f>'Stacked Charts'!$B$143</c:f>
              <c:strCache>
                <c:ptCount val="1"/>
                <c:pt idx="0">
                  <c:v>Operating Revenue</c:v>
                </c:pt>
              </c:strCache>
            </c:strRef>
          </c:tx>
          <c:spPr>
            <a:solidFill>
              <a:schemeClr val="accent6"/>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Charts'!$C$143:$I$143</c:f>
              <c:numCache>
                <c:formatCode>"$"#,##0_);[Red]\("$"#,##0\)</c:formatCode>
                <c:ptCount val="5"/>
                <c:pt idx="1">
                  <c:v>164295689.21250001</c:v>
                </c:pt>
                <c:pt idx="4">
                  <c:v>169093212.79749998</c:v>
                </c:pt>
              </c:numCache>
            </c:numRef>
          </c:val>
          <c:extLst>
            <c:ext xmlns:c16="http://schemas.microsoft.com/office/drawing/2014/chart" uri="{C3380CC4-5D6E-409C-BE32-E72D297353CC}">
              <c16:uniqueId val="{00000005-069D-4FE6-9241-17EC0E9DFB7F}"/>
            </c:ext>
          </c:extLst>
        </c:ser>
        <c:ser>
          <c:idx val="6"/>
          <c:order val="6"/>
          <c:tx>
            <c:strRef>
              <c:f>'Stacked Charts'!$B$144</c:f>
              <c:strCache>
                <c:ptCount val="1"/>
                <c:pt idx="0">
                  <c:v>Property Tax</c:v>
                </c:pt>
              </c:strCache>
            </c:strRef>
          </c:tx>
          <c:spPr>
            <a:solidFill>
              <a:schemeClr val="accent1">
                <a:lumMod val="60000"/>
              </a:schemeClr>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Charts'!$C$144:$I$144</c:f>
              <c:numCache>
                <c:formatCode>"$"#,##0_);[Red]\("$"#,##0\)</c:formatCode>
                <c:ptCount val="5"/>
                <c:pt idx="1">
                  <c:v>52364000</c:v>
                </c:pt>
                <c:pt idx="4">
                  <c:v>53934900</c:v>
                </c:pt>
              </c:numCache>
            </c:numRef>
          </c:val>
          <c:extLst>
            <c:ext xmlns:c16="http://schemas.microsoft.com/office/drawing/2014/chart" uri="{C3380CC4-5D6E-409C-BE32-E72D297353CC}">
              <c16:uniqueId val="{00000006-069D-4FE6-9241-17EC0E9DFB7F}"/>
            </c:ext>
          </c:extLst>
        </c:ser>
        <c:ser>
          <c:idx val="8"/>
          <c:order val="7"/>
          <c:tx>
            <c:strRef>
              <c:f>'Stacked Charts'!$B$145</c:f>
              <c:strCache>
                <c:ptCount val="1"/>
                <c:pt idx="0">
                  <c:v>Connection Fees</c:v>
                </c:pt>
              </c:strCache>
            </c:strRef>
          </c:tx>
          <c:spPr>
            <a:solidFill>
              <a:schemeClr val="accent3">
                <a:lumMod val="60000"/>
              </a:schemeClr>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Charts'!$C$145:$I$145</c:f>
              <c:numCache>
                <c:formatCode>"$"#,##0_);[Red]\("$"#,##0\)</c:formatCode>
                <c:ptCount val="5"/>
                <c:pt idx="1">
                  <c:v>35734799.906913571</c:v>
                </c:pt>
                <c:pt idx="4">
                  <c:v>36686782.405533031</c:v>
                </c:pt>
              </c:numCache>
            </c:numRef>
          </c:val>
          <c:extLst>
            <c:ext xmlns:c16="http://schemas.microsoft.com/office/drawing/2014/chart" uri="{C3380CC4-5D6E-409C-BE32-E72D297353CC}">
              <c16:uniqueId val="{00000007-069D-4FE6-9241-17EC0E9DFB7F}"/>
            </c:ext>
          </c:extLst>
        </c:ser>
        <c:ser>
          <c:idx val="9"/>
          <c:order val="8"/>
          <c:tx>
            <c:strRef>
              <c:f>'Stacked Charts'!$B$146</c:f>
              <c:strCache>
                <c:ptCount val="1"/>
                <c:pt idx="0">
                  <c:v>Other Revenues*</c:v>
                </c:pt>
              </c:strCache>
            </c:strRef>
          </c:tx>
          <c:spPr>
            <a:solidFill>
              <a:schemeClr val="accent4">
                <a:lumMod val="60000"/>
              </a:schemeClr>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Charts'!$C$146:$I$146</c:f>
              <c:numCache>
                <c:formatCode>_(* #,##0_);_(* \(#,##0\);_(* "-"??_);_(@_)</c:formatCode>
                <c:ptCount val="5"/>
                <c:pt idx="1">
                  <c:v>37175866.501652576</c:v>
                </c:pt>
                <c:pt idx="4">
                  <c:v>109154308.9683475</c:v>
                </c:pt>
              </c:numCache>
            </c:numRef>
          </c:val>
          <c:extLst>
            <c:ext xmlns:c16="http://schemas.microsoft.com/office/drawing/2014/chart" uri="{C3380CC4-5D6E-409C-BE32-E72D297353CC}">
              <c16:uniqueId val="{00000008-069D-4FE6-9241-17EC0E9DFB7F}"/>
            </c:ext>
          </c:extLst>
        </c:ser>
        <c:ser>
          <c:idx val="7"/>
          <c:order val="9"/>
          <c:tx>
            <c:strRef>
              <c:f>'Stacked Charts'!$B$147</c:f>
              <c:strCache>
                <c:ptCount val="1"/>
                <c:pt idx="0">
                  <c:v>Net Transfer</c:v>
                </c:pt>
              </c:strCache>
            </c:strRef>
          </c:tx>
          <c:spPr>
            <a:solidFill>
              <a:schemeClr val="accent2">
                <a:lumMod val="60000"/>
              </a:schemeClr>
            </a:solid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Charts'!$C$147:$I$147</c:f>
            </c:numRef>
          </c:val>
          <c:extLst>
            <c:ext xmlns:c16="http://schemas.microsoft.com/office/drawing/2014/chart" uri="{C3380CC4-5D6E-409C-BE32-E72D297353CC}">
              <c16:uniqueId val="{00000009-069D-4FE6-9241-17EC0E9DFB7F}"/>
            </c:ext>
          </c:extLst>
        </c:ser>
        <c:ser>
          <c:idx val="10"/>
          <c:order val="10"/>
          <c:tx>
            <c:strRef>
              <c:f>'Stacked Charts'!$B$148</c:f>
              <c:strCache>
                <c:ptCount val="1"/>
                <c:pt idx="0">
                  <c:v>Reserves</c:v>
                </c:pt>
              </c:strCache>
            </c:strRef>
          </c:tx>
          <c:spPr>
            <a:pattFill prst="dkUpDiag">
              <a:fgClr>
                <a:schemeClr val="accent1"/>
              </a:fgClr>
              <a:bgClr>
                <a:schemeClr val="bg1"/>
              </a:bgClr>
            </a:pattFill>
            <a:ln>
              <a:noFill/>
            </a:ln>
            <a:effectLst/>
          </c:spPr>
          <c:invertIfNegative val="0"/>
          <c:cat>
            <c:strRef>
              <c:f>'Stacked Charts'!$C$137:$I$137</c:f>
              <c:strCache>
                <c:ptCount val="5"/>
                <c:pt idx="0">
                  <c:v>Expenditures</c:v>
                </c:pt>
                <c:pt idx="1">
                  <c:v>Revenues</c:v>
                </c:pt>
                <c:pt idx="3">
                  <c:v>Expenditures</c:v>
                </c:pt>
                <c:pt idx="4">
                  <c:v>Revenues</c:v>
                </c:pt>
              </c:strCache>
            </c:strRef>
          </c:cat>
          <c:val>
            <c:numRef>
              <c:f>'Stacked Charts'!$C$148:$I$148</c:f>
              <c:numCache>
                <c:formatCode>_(* #,##0_);_(* \(#,##0\);_(* "-"??_);_(@_)</c:formatCode>
                <c:ptCount val="5"/>
                <c:pt idx="1">
                  <c:v>0</c:v>
                </c:pt>
                <c:pt idx="4">
                  <c:v>406896.85663199425</c:v>
                </c:pt>
              </c:numCache>
            </c:numRef>
          </c:val>
          <c:extLst>
            <c:ext xmlns:c16="http://schemas.microsoft.com/office/drawing/2014/chart" uri="{C3380CC4-5D6E-409C-BE32-E72D297353CC}">
              <c16:uniqueId val="{0000000A-069D-4FE6-9241-17EC0E9DFB7F}"/>
            </c:ext>
          </c:extLst>
        </c:ser>
        <c:dLbls>
          <c:showLegendKey val="0"/>
          <c:showVal val="0"/>
          <c:showCatName val="0"/>
          <c:showSerName val="0"/>
          <c:showPercent val="0"/>
          <c:showBubbleSize val="0"/>
        </c:dLbls>
        <c:gapWidth val="60"/>
        <c:overlap val="100"/>
        <c:axId val="924391848"/>
        <c:axId val="924390864"/>
      </c:barChart>
      <c:catAx>
        <c:axId val="924391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24390864"/>
        <c:crosses val="autoZero"/>
        <c:auto val="1"/>
        <c:lblAlgn val="ctr"/>
        <c:lblOffset val="100"/>
        <c:noMultiLvlLbl val="0"/>
      </c:catAx>
      <c:valAx>
        <c:axId val="92439086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2439184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egendEntry>
        <c:idx val="8"/>
        <c:delete val="1"/>
      </c:legendEntry>
      <c:layout>
        <c:manualLayout>
          <c:xMode val="edge"/>
          <c:yMode val="edge"/>
          <c:x val="0.12061468323029949"/>
          <c:y val="0.84799428994615478"/>
          <c:w val="0.81376081436309444"/>
          <c:h val="0.1241547816169255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128994905048629E-2"/>
          <c:y val="4.0434164479440073E-2"/>
          <c:w val="0.88976850779681949"/>
          <c:h val="0.68846484033245847"/>
        </c:manualLayout>
      </c:layout>
      <c:barChart>
        <c:barDir val="col"/>
        <c:grouping val="stacked"/>
        <c:varyColors val="0"/>
        <c:ser>
          <c:idx val="1"/>
          <c:order val="0"/>
          <c:tx>
            <c:strRef>
              <c:f>'remaining debt'!$AA$126</c:f>
              <c:strCache>
                <c:ptCount val="1"/>
                <c:pt idx="0">
                  <c:v>SRF Loans</c:v>
                </c:pt>
              </c:strCache>
            </c:strRef>
          </c:tx>
          <c:spPr>
            <a:solidFill>
              <a:srgbClr val="002060"/>
            </a:solidFill>
            <a:ln>
              <a:noFill/>
            </a:ln>
            <a:effectLst/>
          </c:spPr>
          <c:invertIfNegative val="0"/>
          <c:cat>
            <c:strRef>
              <c:f>'remaining debt'!$AB$123:$AN$124</c:f>
              <c:strCache>
                <c:ptCount val="13"/>
                <c:pt idx="0">
                  <c:v> 2016/17</c:v>
                </c:pt>
                <c:pt idx="1">
                  <c:v> 2017/18</c:v>
                </c:pt>
                <c:pt idx="2">
                  <c:v> 2018/19</c:v>
                </c:pt>
                <c:pt idx="3">
                  <c:v> 2019/20</c:v>
                </c:pt>
                <c:pt idx="4">
                  <c:v> 2020/21</c:v>
                </c:pt>
                <c:pt idx="5">
                  <c:v> 2021/22</c:v>
                </c:pt>
                <c:pt idx="6">
                  <c:v> 2022/23</c:v>
                </c:pt>
                <c:pt idx="7">
                  <c:v> 2023/24</c:v>
                </c:pt>
                <c:pt idx="8">
                  <c:v> 2024/25</c:v>
                </c:pt>
                <c:pt idx="9">
                  <c:v> 2025/26</c:v>
                </c:pt>
                <c:pt idx="10">
                  <c:v> 2026/27</c:v>
                </c:pt>
                <c:pt idx="11">
                  <c:v>2027/28</c:v>
                </c:pt>
                <c:pt idx="12">
                  <c:v>2028/29</c:v>
                </c:pt>
              </c:strCache>
            </c:strRef>
          </c:cat>
          <c:val>
            <c:numRef>
              <c:f>'remaining debt'!$AB$126:$AN$126</c:f>
              <c:numCache>
                <c:formatCode>#,##0_);\(#,##0\)</c:formatCode>
                <c:ptCount val="13"/>
                <c:pt idx="0">
                  <c:v>148567333.72816074</c:v>
                </c:pt>
                <c:pt idx="1">
                  <c:v>142005573.42237127</c:v>
                </c:pt>
                <c:pt idx="2">
                  <c:v>135443813.11658177</c:v>
                </c:pt>
                <c:pt idx="3">
                  <c:v>132401938.45111543</c:v>
                </c:pt>
                <c:pt idx="4">
                  <c:v>123744128.25498191</c:v>
                </c:pt>
                <c:pt idx="5">
                  <c:v>115086318.05884834</c:v>
                </c:pt>
                <c:pt idx="6">
                  <c:v>106428507.86271471</c:v>
                </c:pt>
                <c:pt idx="7">
                  <c:v>97770697.696581125</c:v>
                </c:pt>
                <c:pt idx="8">
                  <c:v>89195707.250447571</c:v>
                </c:pt>
                <c:pt idx="9">
                  <c:v>81510128.154313982</c:v>
                </c:pt>
                <c:pt idx="10">
                  <c:v>73824549.058180392</c:v>
                </c:pt>
                <c:pt idx="11">
                  <c:v>66138970.073846817</c:v>
                </c:pt>
                <c:pt idx="12">
                  <c:v>59388469.198013246</c:v>
                </c:pt>
              </c:numCache>
            </c:numRef>
          </c:val>
          <c:extLst>
            <c:ext xmlns:c16="http://schemas.microsoft.com/office/drawing/2014/chart" uri="{C3380CC4-5D6E-409C-BE32-E72D297353CC}">
              <c16:uniqueId val="{00000000-1E19-4937-B3A0-9F67D6DBCD34}"/>
            </c:ext>
          </c:extLst>
        </c:ser>
        <c:ser>
          <c:idx val="0"/>
          <c:order val="1"/>
          <c:tx>
            <c:strRef>
              <c:f>'remaining debt'!$AA$125</c:f>
              <c:strCache>
                <c:ptCount val="1"/>
                <c:pt idx="0">
                  <c:v>Bonds</c:v>
                </c:pt>
              </c:strCache>
            </c:strRef>
          </c:tx>
          <c:spPr>
            <a:solidFill>
              <a:srgbClr val="FFC000"/>
            </a:solidFill>
            <a:ln>
              <a:noFill/>
            </a:ln>
            <a:effectLst/>
          </c:spPr>
          <c:invertIfNegative val="0"/>
          <c:cat>
            <c:strRef>
              <c:f>'remaining debt'!$AB$123:$AN$124</c:f>
              <c:strCache>
                <c:ptCount val="13"/>
                <c:pt idx="0">
                  <c:v> 2016/17</c:v>
                </c:pt>
                <c:pt idx="1">
                  <c:v> 2017/18</c:v>
                </c:pt>
                <c:pt idx="2">
                  <c:v> 2018/19</c:v>
                </c:pt>
                <c:pt idx="3">
                  <c:v> 2019/20</c:v>
                </c:pt>
                <c:pt idx="4">
                  <c:v> 2020/21</c:v>
                </c:pt>
                <c:pt idx="5">
                  <c:v> 2021/22</c:v>
                </c:pt>
                <c:pt idx="6">
                  <c:v> 2022/23</c:v>
                </c:pt>
                <c:pt idx="7">
                  <c:v> 2023/24</c:v>
                </c:pt>
                <c:pt idx="8">
                  <c:v> 2024/25</c:v>
                </c:pt>
                <c:pt idx="9">
                  <c:v> 2025/26</c:v>
                </c:pt>
                <c:pt idx="10">
                  <c:v> 2026/27</c:v>
                </c:pt>
                <c:pt idx="11">
                  <c:v>2027/28</c:v>
                </c:pt>
                <c:pt idx="12">
                  <c:v>2028/29</c:v>
                </c:pt>
              </c:strCache>
            </c:strRef>
          </c:cat>
          <c:val>
            <c:numRef>
              <c:f>'remaining debt'!$AB$125:$AN$125</c:f>
              <c:numCache>
                <c:formatCode>#,##0_);\(#,##0\)</c:formatCode>
                <c:ptCount val="13"/>
                <c:pt idx="0">
                  <c:v>174814649.28</c:v>
                </c:pt>
                <c:pt idx="1">
                  <c:v>161046349.28</c:v>
                </c:pt>
                <c:pt idx="2">
                  <c:v>146965924.28</c:v>
                </c:pt>
                <c:pt idx="3">
                  <c:v>132052474.28</c:v>
                </c:pt>
                <c:pt idx="4">
                  <c:v>117239999.28</c:v>
                </c:pt>
                <c:pt idx="5">
                  <c:v>102365874.28</c:v>
                </c:pt>
                <c:pt idx="6">
                  <c:v>92714125</c:v>
                </c:pt>
                <c:pt idx="7">
                  <c:v>82715500</c:v>
                </c:pt>
                <c:pt idx="8">
                  <c:v>72727375</c:v>
                </c:pt>
                <c:pt idx="9">
                  <c:v>62745625</c:v>
                </c:pt>
                <c:pt idx="10">
                  <c:v>52764875</c:v>
                </c:pt>
                <c:pt idx="11">
                  <c:v>44274500</c:v>
                </c:pt>
                <c:pt idx="12">
                  <c:v>35728750</c:v>
                </c:pt>
              </c:numCache>
            </c:numRef>
          </c:val>
          <c:extLst>
            <c:ext xmlns:c16="http://schemas.microsoft.com/office/drawing/2014/chart" uri="{C3380CC4-5D6E-409C-BE32-E72D297353CC}">
              <c16:uniqueId val="{00000001-1E19-4937-B3A0-9F67D6DBCD34}"/>
            </c:ext>
          </c:extLst>
        </c:ser>
        <c:ser>
          <c:idx val="3"/>
          <c:order val="2"/>
          <c:tx>
            <c:strRef>
              <c:f>'remaining debt'!$AA$128</c:f>
              <c:strCache>
                <c:ptCount val="1"/>
                <c:pt idx="0">
                  <c:v>Proposed Future SRF Loan Debt</c:v>
                </c:pt>
              </c:strCache>
            </c:strRef>
          </c:tx>
          <c:spPr>
            <a:pattFill prst="dkUpDiag">
              <a:fgClr>
                <a:srgbClr val="002060"/>
              </a:fgClr>
              <a:bgClr>
                <a:schemeClr val="bg1"/>
              </a:bgClr>
            </a:pattFill>
            <a:ln>
              <a:noFill/>
            </a:ln>
            <a:effectLst/>
          </c:spPr>
          <c:invertIfNegative val="0"/>
          <c:cat>
            <c:strRef>
              <c:f>'remaining debt'!$AB$123:$AN$124</c:f>
              <c:strCache>
                <c:ptCount val="13"/>
                <c:pt idx="0">
                  <c:v> 2016/17</c:v>
                </c:pt>
                <c:pt idx="1">
                  <c:v> 2017/18</c:v>
                </c:pt>
                <c:pt idx="2">
                  <c:v> 2018/19</c:v>
                </c:pt>
                <c:pt idx="3">
                  <c:v> 2019/20</c:v>
                </c:pt>
                <c:pt idx="4">
                  <c:v> 2020/21</c:v>
                </c:pt>
                <c:pt idx="5">
                  <c:v> 2021/22</c:v>
                </c:pt>
                <c:pt idx="6">
                  <c:v> 2022/23</c:v>
                </c:pt>
                <c:pt idx="7">
                  <c:v> 2023/24</c:v>
                </c:pt>
                <c:pt idx="8">
                  <c:v> 2024/25</c:v>
                </c:pt>
                <c:pt idx="9">
                  <c:v> 2025/26</c:v>
                </c:pt>
                <c:pt idx="10">
                  <c:v> 2026/27</c:v>
                </c:pt>
                <c:pt idx="11">
                  <c:v>2027/28</c:v>
                </c:pt>
                <c:pt idx="12">
                  <c:v>2028/29</c:v>
                </c:pt>
              </c:strCache>
            </c:strRef>
          </c:cat>
          <c:val>
            <c:numRef>
              <c:f>'remaining debt'!$AB$128:$AN$128</c:f>
              <c:numCache>
                <c:formatCode>#,##0_);\(#,##0\)</c:formatCode>
                <c:ptCount val="13"/>
                <c:pt idx="0">
                  <c:v>0</c:v>
                </c:pt>
                <c:pt idx="1">
                  <c:v>0</c:v>
                </c:pt>
                <c:pt idx="2">
                  <c:v>0</c:v>
                </c:pt>
                <c:pt idx="3">
                  <c:v>0</c:v>
                </c:pt>
                <c:pt idx="4">
                  <c:v>118502320.37536669</c:v>
                </c:pt>
                <c:pt idx="5">
                  <c:v>117821324.61073859</c:v>
                </c:pt>
                <c:pt idx="6">
                  <c:v>211135762.78676224</c:v>
                </c:pt>
                <c:pt idx="7">
                  <c:v>313953861.23711467</c:v>
                </c:pt>
                <c:pt idx="8">
                  <c:v>305998334.33233136</c:v>
                </c:pt>
                <c:pt idx="9">
                  <c:v>295312464.67930651</c:v>
                </c:pt>
                <c:pt idx="10">
                  <c:v>284626595.0262816</c:v>
                </c:pt>
                <c:pt idx="11">
                  <c:v>273940725.37325668</c:v>
                </c:pt>
                <c:pt idx="12">
                  <c:v>263254855.72023177</c:v>
                </c:pt>
              </c:numCache>
            </c:numRef>
          </c:val>
          <c:extLst>
            <c:ext xmlns:c16="http://schemas.microsoft.com/office/drawing/2014/chart" uri="{C3380CC4-5D6E-409C-BE32-E72D297353CC}">
              <c16:uniqueId val="{00000002-1E19-4937-B3A0-9F67D6DBCD34}"/>
            </c:ext>
          </c:extLst>
        </c:ser>
        <c:ser>
          <c:idx val="2"/>
          <c:order val="3"/>
          <c:tx>
            <c:strRef>
              <c:f>'remaining debt'!$AA$127</c:f>
              <c:strCache>
                <c:ptCount val="1"/>
                <c:pt idx="0">
                  <c:v>Proposed Future Bond Debt</c:v>
                </c:pt>
              </c:strCache>
            </c:strRef>
          </c:tx>
          <c:spPr>
            <a:pattFill prst="wdUpDiag">
              <a:fgClr>
                <a:schemeClr val="tx2"/>
              </a:fgClr>
              <a:bgClr>
                <a:schemeClr val="bg1"/>
              </a:bgClr>
            </a:pattFill>
            <a:ln>
              <a:noFill/>
            </a:ln>
            <a:effectLst/>
          </c:spPr>
          <c:invertIfNegative val="0"/>
          <c:cat>
            <c:strRef>
              <c:f>'remaining debt'!$AB$123:$AN$124</c:f>
              <c:strCache>
                <c:ptCount val="13"/>
                <c:pt idx="0">
                  <c:v> 2016/17</c:v>
                </c:pt>
                <c:pt idx="1">
                  <c:v> 2017/18</c:v>
                </c:pt>
                <c:pt idx="2">
                  <c:v> 2018/19</c:v>
                </c:pt>
                <c:pt idx="3">
                  <c:v> 2019/20</c:v>
                </c:pt>
                <c:pt idx="4">
                  <c:v> 2020/21</c:v>
                </c:pt>
                <c:pt idx="5">
                  <c:v> 2021/22</c:v>
                </c:pt>
                <c:pt idx="6">
                  <c:v> 2022/23</c:v>
                </c:pt>
                <c:pt idx="7">
                  <c:v> 2023/24</c:v>
                </c:pt>
                <c:pt idx="8">
                  <c:v> 2024/25</c:v>
                </c:pt>
                <c:pt idx="9">
                  <c:v> 2025/26</c:v>
                </c:pt>
                <c:pt idx="10">
                  <c:v> 2026/27</c:v>
                </c:pt>
                <c:pt idx="11">
                  <c:v>2027/28</c:v>
                </c:pt>
                <c:pt idx="12">
                  <c:v>2028/29</c:v>
                </c:pt>
              </c:strCache>
            </c:strRef>
          </c:cat>
          <c:val>
            <c:numRef>
              <c:f>'remaining debt'!$AB$127:$AN$127</c:f>
              <c:numCache>
                <c:formatCode>#,##0_);\(#,##0\)</c:formatCode>
                <c:ptCount val="13"/>
                <c:pt idx="0">
                  <c:v>0</c:v>
                </c:pt>
                <c:pt idx="1">
                  <c:v>0</c:v>
                </c:pt>
                <c:pt idx="2">
                  <c:v>0</c:v>
                </c:pt>
                <c:pt idx="3">
                  <c:v>0</c:v>
                </c:pt>
                <c:pt idx="4">
                  <c:v>0</c:v>
                </c:pt>
                <c:pt idx="5">
                  <c:v>0</c:v>
                </c:pt>
                <c:pt idx="6">
                  <c:v>201827087.76183027</c:v>
                </c:pt>
                <c:pt idx="7">
                  <c:v>198675674.57887208</c:v>
                </c:pt>
                <c:pt idx="8">
                  <c:v>191948104.98681104</c:v>
                </c:pt>
                <c:pt idx="9">
                  <c:v>185220535.39475006</c:v>
                </c:pt>
                <c:pt idx="10">
                  <c:v>178492965.80268905</c:v>
                </c:pt>
                <c:pt idx="11">
                  <c:v>171765396.21062803</c:v>
                </c:pt>
                <c:pt idx="12">
                  <c:v>165037826.61856702</c:v>
                </c:pt>
              </c:numCache>
            </c:numRef>
          </c:val>
          <c:extLst>
            <c:ext xmlns:c16="http://schemas.microsoft.com/office/drawing/2014/chart" uri="{C3380CC4-5D6E-409C-BE32-E72D297353CC}">
              <c16:uniqueId val="{00000003-1E19-4937-B3A0-9F67D6DBCD34}"/>
            </c:ext>
          </c:extLst>
        </c:ser>
        <c:dLbls>
          <c:showLegendKey val="0"/>
          <c:showVal val="0"/>
          <c:showCatName val="0"/>
          <c:showSerName val="0"/>
          <c:showPercent val="0"/>
          <c:showBubbleSize val="0"/>
        </c:dLbls>
        <c:gapWidth val="85"/>
        <c:overlap val="100"/>
        <c:axId val="851348864"/>
        <c:axId val="851349192"/>
      </c:barChart>
      <c:catAx>
        <c:axId val="85134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851349192"/>
        <c:crosses val="autoZero"/>
        <c:auto val="1"/>
        <c:lblAlgn val="ctr"/>
        <c:lblOffset val="100"/>
        <c:noMultiLvlLbl val="0"/>
      </c:catAx>
      <c:valAx>
        <c:axId val="85134919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851348864"/>
        <c:crosses val="autoZero"/>
        <c:crossBetween val="between"/>
        <c:dispUnits>
          <c:builtInUnit val="millions"/>
          <c:dispUnitsLbl>
            <c:layout>
              <c:manualLayout>
                <c:xMode val="edge"/>
                <c:yMode val="edge"/>
                <c:x val="4.9019607843137254E-3"/>
                <c:y val="4.3906386701662289E-2"/>
              </c:manualLayout>
            </c:layout>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ispUnitsLbl>
        </c:dispUnits>
      </c:valAx>
      <c:spPr>
        <a:noFill/>
        <a:ln>
          <a:noFill/>
        </a:ln>
        <a:effectLst/>
      </c:spPr>
    </c:plotArea>
    <c:legend>
      <c:legendPos val="b"/>
      <c:layout>
        <c:manualLayout>
          <c:xMode val="edge"/>
          <c:yMode val="edge"/>
          <c:x val="0.15353423652925738"/>
          <c:y val="0.81231025809273838"/>
          <c:w val="0.77215589779218763"/>
          <c:h val="0.16748620708125772"/>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95278154304737"/>
          <c:y val="5.0702277706360557E-2"/>
          <c:w val="0.81741103418004735"/>
          <c:h val="0.6724789973022397"/>
        </c:manualLayout>
      </c:layout>
      <c:barChart>
        <c:barDir val="col"/>
        <c:grouping val="stacked"/>
        <c:varyColors val="0"/>
        <c:ser>
          <c:idx val="0"/>
          <c:order val="1"/>
          <c:tx>
            <c:strRef>
              <c:f>Charts!$B$701</c:f>
              <c:strCache>
                <c:ptCount val="1"/>
                <c:pt idx="0">
                  <c:v>Fund Reserves</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(Charts!$AC$696:$AC$697,Charts!$AF$696:$AF$697,Charts!$AJ$696:$AJ$697)</c:f>
              <c:multiLvlStrCache>
                <c:ptCount val="3"/>
                <c:lvl>
                  <c:pt idx="0">
                    <c:v>Amended</c:v>
                  </c:pt>
                  <c:pt idx="1">
                    <c:v>Proposed</c:v>
                  </c:pt>
                  <c:pt idx="2">
                    <c:v>Proposed</c:v>
                  </c:pt>
                </c:lvl>
                <c:lvl>
                  <c:pt idx="0">
                    <c:v>2018/19</c:v>
                  </c:pt>
                  <c:pt idx="1">
                    <c:v>2019/20</c:v>
                  </c:pt>
                  <c:pt idx="2">
                    <c:v>2020/21</c:v>
                  </c:pt>
                </c:lvl>
              </c:multiLvlStrCache>
            </c:multiLvlStrRef>
          </c:cat>
          <c:val>
            <c:numRef>
              <c:f>(Charts!$AC$701,Charts!$AF$701,Charts!$AJ$701)</c:f>
              <c:numCache>
                <c:formatCode>"$"#,##0_);[Red]\("$"#,##0\)</c:formatCode>
                <c:ptCount val="3"/>
                <c:pt idx="0">
                  <c:v>226729728</c:v>
                </c:pt>
                <c:pt idx="1">
                  <c:v>251763089</c:v>
                </c:pt>
                <c:pt idx="2">
                  <c:v>251356194</c:v>
                </c:pt>
              </c:numCache>
            </c:numRef>
          </c:val>
          <c:extLst>
            <c:ext xmlns:c16="http://schemas.microsoft.com/office/drawing/2014/chart" uri="{C3380CC4-5D6E-409C-BE32-E72D297353CC}">
              <c16:uniqueId val="{00000000-4137-4A54-A287-3573BE1E1364}"/>
            </c:ext>
          </c:extLst>
        </c:ser>
        <c:dLbls>
          <c:showLegendKey val="0"/>
          <c:showVal val="0"/>
          <c:showCatName val="0"/>
          <c:showSerName val="0"/>
          <c:showPercent val="0"/>
          <c:showBubbleSize val="0"/>
        </c:dLbls>
        <c:gapWidth val="150"/>
        <c:overlap val="100"/>
        <c:axId val="477463128"/>
        <c:axId val="477463520"/>
      </c:barChart>
      <c:lineChart>
        <c:grouping val="standard"/>
        <c:varyColors val="0"/>
        <c:ser>
          <c:idx val="2"/>
          <c:order val="0"/>
          <c:tx>
            <c:strRef>
              <c:f>Charts!$B$702</c:f>
              <c:strCache>
                <c:ptCount val="1"/>
                <c:pt idx="0">
                  <c:v>Minimum Reserves</c:v>
                </c:pt>
              </c:strCache>
            </c:strRef>
          </c:tx>
          <c:spPr>
            <a:ln w="28575" cap="rnd">
              <a:solidFill>
                <a:srgbClr val="FFC000"/>
              </a:solidFill>
              <a:round/>
            </a:ln>
            <a:effectLst/>
          </c:spPr>
          <c:marker>
            <c:symbol val="none"/>
          </c:marker>
          <c:cat>
            <c:multiLvlStrRef>
              <c:f>(Charts!$AC$696:$AC$697,Charts!$AF$696:$AF$697,Charts!$AJ$696:$AJ$697)</c:f>
              <c:multiLvlStrCache>
                <c:ptCount val="3"/>
                <c:lvl>
                  <c:pt idx="0">
                    <c:v>Amended</c:v>
                  </c:pt>
                  <c:pt idx="1">
                    <c:v>Proposed</c:v>
                  </c:pt>
                  <c:pt idx="2">
                    <c:v>Proposed</c:v>
                  </c:pt>
                </c:lvl>
                <c:lvl>
                  <c:pt idx="0">
                    <c:v>2018/19</c:v>
                  </c:pt>
                  <c:pt idx="1">
                    <c:v>2019/20</c:v>
                  </c:pt>
                  <c:pt idx="2">
                    <c:v>2020/21</c:v>
                  </c:pt>
                </c:lvl>
              </c:multiLvlStrCache>
            </c:multiLvlStrRef>
          </c:cat>
          <c:val>
            <c:numRef>
              <c:f>(Charts!$AC$702,Charts!$AF$702,Charts!$AJ$702)</c:f>
              <c:numCache>
                <c:formatCode>"$"#,##0_);[Red]\("$"#,##0\)</c:formatCode>
                <c:ptCount val="3"/>
                <c:pt idx="0">
                  <c:v>167986378.54721174</c:v>
                </c:pt>
                <c:pt idx="1">
                  <c:v>170540280.2130686</c:v>
                </c:pt>
                <c:pt idx="2">
                  <c:v>174834816.15943199</c:v>
                </c:pt>
              </c:numCache>
            </c:numRef>
          </c:val>
          <c:smooth val="0"/>
          <c:extLst>
            <c:ext xmlns:c16="http://schemas.microsoft.com/office/drawing/2014/chart" uri="{C3380CC4-5D6E-409C-BE32-E72D297353CC}">
              <c16:uniqueId val="{00000001-4137-4A54-A287-3573BE1E1364}"/>
            </c:ext>
          </c:extLst>
        </c:ser>
        <c:ser>
          <c:idx val="1"/>
          <c:order val="2"/>
          <c:tx>
            <c:strRef>
              <c:f>Charts!$B$703</c:f>
              <c:strCache>
                <c:ptCount val="1"/>
                <c:pt idx="0">
                  <c:v>Target Reserves</c:v>
                </c:pt>
              </c:strCache>
            </c:strRef>
          </c:tx>
          <c:spPr>
            <a:ln w="28575" cap="rnd">
              <a:solidFill>
                <a:schemeClr val="accent3"/>
              </a:solidFill>
              <a:round/>
            </a:ln>
            <a:effectLst/>
          </c:spPr>
          <c:marker>
            <c:symbol val="none"/>
          </c:marker>
          <c:cat>
            <c:multiLvlStrRef>
              <c:f>(Charts!$AC$696:$AC$697,Charts!$AF$696:$AF$697,Charts!$AJ$696:$AJ$697)</c:f>
              <c:multiLvlStrCache>
                <c:ptCount val="3"/>
                <c:lvl>
                  <c:pt idx="0">
                    <c:v>Amended</c:v>
                  </c:pt>
                  <c:pt idx="1">
                    <c:v>Proposed</c:v>
                  </c:pt>
                  <c:pt idx="2">
                    <c:v>Proposed</c:v>
                  </c:pt>
                </c:lvl>
                <c:lvl>
                  <c:pt idx="0">
                    <c:v>2018/19</c:v>
                  </c:pt>
                  <c:pt idx="1">
                    <c:v>2019/20</c:v>
                  </c:pt>
                  <c:pt idx="2">
                    <c:v>2020/21</c:v>
                  </c:pt>
                </c:lvl>
              </c:multiLvlStrCache>
            </c:multiLvlStrRef>
          </c:cat>
          <c:val>
            <c:numRef>
              <c:f>(Charts!$AC$703,Charts!$AF$703,Charts!$AJ$703)</c:f>
              <c:numCache>
                <c:formatCode>"$"#,##0_);[Red]\("$"#,##0\)</c:formatCode>
                <c:ptCount val="3"/>
                <c:pt idx="0">
                  <c:v>275813362.81236482</c:v>
                </c:pt>
                <c:pt idx="1">
                  <c:v>302075498.57829893</c:v>
                </c:pt>
                <c:pt idx="2">
                  <c:v>306267429.60427397</c:v>
                </c:pt>
              </c:numCache>
            </c:numRef>
          </c:val>
          <c:smooth val="0"/>
          <c:extLst>
            <c:ext xmlns:c16="http://schemas.microsoft.com/office/drawing/2014/chart" uri="{C3380CC4-5D6E-409C-BE32-E72D297353CC}">
              <c16:uniqueId val="{00000002-4137-4A54-A287-3573BE1E1364}"/>
            </c:ext>
          </c:extLst>
        </c:ser>
        <c:dLbls>
          <c:showLegendKey val="0"/>
          <c:showVal val="0"/>
          <c:showCatName val="0"/>
          <c:showSerName val="0"/>
          <c:showPercent val="0"/>
          <c:showBubbleSize val="0"/>
        </c:dLbls>
        <c:marker val="1"/>
        <c:smooth val="0"/>
        <c:axId val="477463128"/>
        <c:axId val="477463520"/>
      </c:lineChart>
      <c:catAx>
        <c:axId val="477463128"/>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477463520"/>
        <c:crosses val="autoZero"/>
        <c:auto val="1"/>
        <c:lblAlgn val="ctr"/>
        <c:lblOffset val="100"/>
        <c:noMultiLvlLbl val="0"/>
      </c:catAx>
      <c:valAx>
        <c:axId val="47746352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477463128"/>
        <c:crosses val="autoZero"/>
        <c:crossBetween val="between"/>
        <c:dispUnits>
          <c:builtInUnit val="millions"/>
          <c:dispUnitsLbl>
            <c:layout>
              <c:manualLayout>
                <c:xMode val="edge"/>
                <c:yMode val="edge"/>
                <c:x val="7.2673586256263405E-3"/>
                <c:y val="0.1132226774931553"/>
              </c:manualLayout>
            </c:layout>
            <c:spPr>
              <a:noFill/>
              <a:ln>
                <a:noFill/>
              </a:ln>
              <a:effectLst/>
            </c:spPr>
            <c:txPr>
              <a:bodyPr rot="-5400000" spcFirstLastPara="1" vertOverflow="ellipsis" vert="horz" wrap="square" anchor="ctr" anchorCtr="1"/>
              <a:lstStyle/>
              <a:p>
                <a:pPr>
                  <a:defRPr sz="14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dispUnitsLbl>
        </c:dispUnits>
      </c:valAx>
      <c:spPr>
        <a:noFill/>
        <a:ln>
          <a:noFill/>
        </a:ln>
        <a:effectLst/>
      </c:spPr>
    </c:plotArea>
    <c:legend>
      <c:legendPos val="b"/>
      <c:layout>
        <c:manualLayout>
          <c:xMode val="edge"/>
          <c:yMode val="edge"/>
          <c:x val="0.20441233198122963"/>
          <c:y val="0.87788968151943647"/>
          <c:w val="0.59117523661814997"/>
          <c:h val="0.10486456881099383"/>
        </c:manualLayout>
      </c:layout>
      <c:overlay val="0"/>
      <c:spPr>
        <a:noFill/>
        <a:ln>
          <a:noFill/>
        </a:ln>
        <a:effectLst/>
      </c:spPr>
      <c:txPr>
        <a:bodyPr rot="0" spcFirstLastPara="1" vertOverflow="ellipsis" vert="horz" wrap="square" anchor="ctr" anchorCtr="1"/>
        <a:lstStyle/>
        <a:p>
          <a:pPr>
            <a:defRPr sz="14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400">
          <a:solidFill>
            <a:srgbClr val="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19-05-24T10:04:24.323" idx="1">
    <p:pos x="10" y="10"/>
    <p:text>Similar to prior presentations, please align the legend so Revenues are shown in a single row</p:text>
    <p:extLst>
      <p:ext uri="{C676402C-5697-4E1C-873F-D02D1690AC5C}">
        <p15:threadingInfo xmlns:p15="http://schemas.microsoft.com/office/powerpoint/2012/main" timeZoneBias="4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2F7044-70A1-45CA-8CF6-3D6BA6A260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A6B4DDE-0CB1-4922-BD22-B816A7C29EE2}">
      <dgm:prSet phldrT="[Text]" custT="1"/>
      <dgm:spPr/>
      <dgm:t>
        <a:bodyPr/>
        <a:lstStyle/>
        <a:p>
          <a:r>
            <a:rPr lang="en-US" sz="2000" dirty="0">
              <a:latin typeface="Arial" panose="020B0604020202020204" pitchFamily="34" charset="0"/>
              <a:cs typeface="Arial" panose="020B0604020202020204" pitchFamily="34" charset="0"/>
            </a:rPr>
            <a:t>Succession Planning</a:t>
          </a:r>
        </a:p>
      </dgm:t>
    </dgm:pt>
    <dgm:pt modelId="{045BD8C5-14DB-463F-BC10-DF06C208511B}" type="parTrans" cxnId="{02950091-2D1E-4949-8C46-A1C605E402F8}">
      <dgm:prSet/>
      <dgm:spPr/>
      <dgm:t>
        <a:bodyPr/>
        <a:lstStyle/>
        <a:p>
          <a:endParaRPr lang="en-US" sz="2000">
            <a:latin typeface="Arial" panose="020B0604020202020204" pitchFamily="34" charset="0"/>
            <a:cs typeface="Arial" panose="020B0604020202020204" pitchFamily="34" charset="0"/>
          </a:endParaRPr>
        </a:p>
      </dgm:t>
    </dgm:pt>
    <dgm:pt modelId="{C1F42529-FC3D-442A-8412-45C33C472EF5}" type="sibTrans" cxnId="{02950091-2D1E-4949-8C46-A1C605E402F8}">
      <dgm:prSet/>
      <dgm:spPr/>
      <dgm:t>
        <a:bodyPr/>
        <a:lstStyle/>
        <a:p>
          <a:endParaRPr lang="en-US" sz="2000">
            <a:latin typeface="Arial" panose="020B0604020202020204" pitchFamily="34" charset="0"/>
            <a:cs typeface="Arial" panose="020B0604020202020204" pitchFamily="34" charset="0"/>
          </a:endParaRPr>
        </a:p>
      </dgm:t>
    </dgm:pt>
    <dgm:pt modelId="{3391F920-54DE-4E50-8DE9-DF2E3C26FC77}">
      <dgm:prSet phldrT="[Text]" custT="1"/>
      <dgm:spPr/>
      <dgm:t>
        <a:bodyPr/>
        <a:lstStyle/>
        <a:p>
          <a:r>
            <a:rPr lang="en-US" sz="2000" dirty="0">
              <a:latin typeface="Arial" panose="020B0604020202020204" pitchFamily="34" charset="0"/>
              <a:cs typeface="Arial" panose="020B0604020202020204" pitchFamily="34" charset="0"/>
            </a:rPr>
            <a:t>Cost Containment</a:t>
          </a:r>
        </a:p>
      </dgm:t>
    </dgm:pt>
    <dgm:pt modelId="{EB6C00DE-5E89-4A27-836A-41B02480E169}" type="parTrans" cxnId="{B580FE0F-9EBB-4247-BA34-CFB6E55BE234}">
      <dgm:prSet/>
      <dgm:spPr/>
      <dgm:t>
        <a:bodyPr/>
        <a:lstStyle/>
        <a:p>
          <a:endParaRPr lang="en-US" sz="2000">
            <a:latin typeface="Arial" panose="020B0604020202020204" pitchFamily="34" charset="0"/>
            <a:cs typeface="Arial" panose="020B0604020202020204" pitchFamily="34" charset="0"/>
          </a:endParaRPr>
        </a:p>
      </dgm:t>
    </dgm:pt>
    <dgm:pt modelId="{CF44273B-8E69-44F5-9EC3-B07A208B4F82}" type="sibTrans" cxnId="{B580FE0F-9EBB-4247-BA34-CFB6E55BE234}">
      <dgm:prSet/>
      <dgm:spPr/>
      <dgm:t>
        <a:bodyPr/>
        <a:lstStyle/>
        <a:p>
          <a:endParaRPr lang="en-US" sz="2000">
            <a:latin typeface="Arial" panose="020B0604020202020204" pitchFamily="34" charset="0"/>
            <a:cs typeface="Arial" panose="020B0604020202020204" pitchFamily="34" charset="0"/>
          </a:endParaRPr>
        </a:p>
      </dgm:t>
    </dgm:pt>
    <dgm:pt modelId="{AF045679-D8EC-4CA8-A6D1-7674D37C8F48}">
      <dgm:prSet phldrT="[Text]" custT="1"/>
      <dgm:spPr/>
      <dgm:t>
        <a:bodyPr/>
        <a:lstStyle/>
        <a:p>
          <a:r>
            <a:rPr lang="en-US" sz="2000" dirty="0">
              <a:latin typeface="Arial" panose="020B0604020202020204" pitchFamily="34" charset="0"/>
              <a:cs typeface="Arial" panose="020B0604020202020204" pitchFamily="34" charset="0"/>
            </a:rPr>
            <a:t>Upkeep of Agency Assets</a:t>
          </a:r>
        </a:p>
      </dgm:t>
    </dgm:pt>
    <dgm:pt modelId="{90F51AAD-8479-4797-8E73-2DC8C43E85B7}" type="parTrans" cxnId="{3EA85E4B-7D9B-4605-847B-43EEF90EC3D8}">
      <dgm:prSet/>
      <dgm:spPr/>
      <dgm:t>
        <a:bodyPr/>
        <a:lstStyle/>
        <a:p>
          <a:endParaRPr lang="en-US" sz="2000">
            <a:latin typeface="Arial" panose="020B0604020202020204" pitchFamily="34" charset="0"/>
            <a:cs typeface="Arial" panose="020B0604020202020204" pitchFamily="34" charset="0"/>
          </a:endParaRPr>
        </a:p>
      </dgm:t>
    </dgm:pt>
    <dgm:pt modelId="{12884D6D-96D8-4FEB-A0C9-DD5DE8BEC924}" type="sibTrans" cxnId="{3EA85E4B-7D9B-4605-847B-43EEF90EC3D8}">
      <dgm:prSet/>
      <dgm:spPr/>
      <dgm:t>
        <a:bodyPr/>
        <a:lstStyle/>
        <a:p>
          <a:endParaRPr lang="en-US" sz="2000">
            <a:latin typeface="Arial" panose="020B0604020202020204" pitchFamily="34" charset="0"/>
            <a:cs typeface="Arial" panose="020B0604020202020204" pitchFamily="34" charset="0"/>
          </a:endParaRPr>
        </a:p>
      </dgm:t>
    </dgm:pt>
    <dgm:pt modelId="{C02B3CAB-259B-49C8-80BC-376DFC9CF040}">
      <dgm:prSet custT="1"/>
      <dgm:spPr/>
      <dgm:t>
        <a:bodyPr/>
        <a:lstStyle/>
        <a:p>
          <a:r>
            <a:rPr lang="en-US" sz="2000" dirty="0">
              <a:latin typeface="Arial" panose="020B0604020202020204" pitchFamily="34" charset="0"/>
              <a:cs typeface="Arial" panose="020B0604020202020204" pitchFamily="34" charset="0"/>
            </a:rPr>
            <a:t>Leverage Low Interest Debt</a:t>
          </a:r>
        </a:p>
      </dgm:t>
    </dgm:pt>
    <dgm:pt modelId="{915681AF-C44B-456D-BF1C-626CA697BF33}" type="parTrans" cxnId="{31DDAC10-6DD0-4032-B4F7-84DCEDDABEEB}">
      <dgm:prSet/>
      <dgm:spPr/>
      <dgm:t>
        <a:bodyPr/>
        <a:lstStyle/>
        <a:p>
          <a:endParaRPr lang="en-US" sz="2000">
            <a:latin typeface="Arial" panose="020B0604020202020204" pitchFamily="34" charset="0"/>
            <a:cs typeface="Arial" panose="020B0604020202020204" pitchFamily="34" charset="0"/>
          </a:endParaRPr>
        </a:p>
      </dgm:t>
    </dgm:pt>
    <dgm:pt modelId="{E5B96126-55BE-4C72-BF2A-C04FE05FEEE2}" type="sibTrans" cxnId="{31DDAC10-6DD0-4032-B4F7-84DCEDDABEEB}">
      <dgm:prSet/>
      <dgm:spPr/>
      <dgm:t>
        <a:bodyPr/>
        <a:lstStyle/>
        <a:p>
          <a:endParaRPr lang="en-US" sz="2000">
            <a:latin typeface="Arial" panose="020B0604020202020204" pitchFamily="34" charset="0"/>
            <a:cs typeface="Arial" panose="020B0604020202020204" pitchFamily="34" charset="0"/>
          </a:endParaRPr>
        </a:p>
      </dgm:t>
    </dgm:pt>
    <dgm:pt modelId="{E6EB8F36-0A34-4BE1-B94F-A47FF6F73249}">
      <dgm:prSet custT="1"/>
      <dgm:spPr/>
      <dgm:t>
        <a:bodyPr/>
        <a:lstStyle/>
        <a:p>
          <a:r>
            <a:rPr lang="en-US" sz="2000" dirty="0">
              <a:latin typeface="Arial" panose="020B0604020202020204" pitchFamily="34" charset="0"/>
              <a:cs typeface="Arial" panose="020B0604020202020204" pitchFamily="34" charset="0"/>
            </a:rPr>
            <a:t>Transparency</a:t>
          </a:r>
        </a:p>
      </dgm:t>
    </dgm:pt>
    <dgm:pt modelId="{6CCEF5F6-F985-4F4C-A55C-227ED7050E38}" type="parTrans" cxnId="{6D1AC14A-5AE2-48A8-B174-82CE6391D5FB}">
      <dgm:prSet/>
      <dgm:spPr/>
      <dgm:t>
        <a:bodyPr/>
        <a:lstStyle/>
        <a:p>
          <a:endParaRPr lang="en-US" sz="2000">
            <a:latin typeface="Arial" panose="020B0604020202020204" pitchFamily="34" charset="0"/>
            <a:cs typeface="Arial" panose="020B0604020202020204" pitchFamily="34" charset="0"/>
          </a:endParaRPr>
        </a:p>
      </dgm:t>
    </dgm:pt>
    <dgm:pt modelId="{A695A6FA-DD28-4E3C-87EA-A11C9445A02C}" type="sibTrans" cxnId="{6D1AC14A-5AE2-48A8-B174-82CE6391D5FB}">
      <dgm:prSet/>
      <dgm:spPr/>
      <dgm:t>
        <a:bodyPr/>
        <a:lstStyle/>
        <a:p>
          <a:endParaRPr lang="en-US" sz="2000">
            <a:latin typeface="Arial" panose="020B0604020202020204" pitchFamily="34" charset="0"/>
            <a:cs typeface="Arial" panose="020B0604020202020204" pitchFamily="34" charset="0"/>
          </a:endParaRPr>
        </a:p>
      </dgm:t>
    </dgm:pt>
    <dgm:pt modelId="{FF513E00-D032-4948-975E-5335E9FECD81}">
      <dgm:prSet custT="1"/>
      <dgm:spPr/>
      <dgm:t>
        <a:bodyPr/>
        <a:lstStyle/>
        <a:p>
          <a:r>
            <a:rPr lang="en-US" sz="2000">
              <a:latin typeface="Arial" panose="020B0604020202020204" pitchFamily="34" charset="0"/>
              <a:cs typeface="Arial" panose="020B0604020202020204" pitchFamily="34" charset="0"/>
            </a:rPr>
            <a:t>No Changes to Adopted Rates and Fees</a:t>
          </a:r>
          <a:endParaRPr lang="en-US" sz="2000" dirty="0">
            <a:latin typeface="Arial" panose="020B0604020202020204" pitchFamily="34" charset="0"/>
            <a:cs typeface="Arial" panose="020B0604020202020204" pitchFamily="34" charset="0"/>
          </a:endParaRPr>
        </a:p>
      </dgm:t>
    </dgm:pt>
    <dgm:pt modelId="{3DC148CA-FF2D-411F-8AE2-548BA234408B}" type="parTrans" cxnId="{C8957649-9DA9-430C-B091-4E1971A6456B}">
      <dgm:prSet/>
      <dgm:spPr/>
      <dgm:t>
        <a:bodyPr/>
        <a:lstStyle/>
        <a:p>
          <a:endParaRPr lang="en-US" sz="2000"/>
        </a:p>
      </dgm:t>
    </dgm:pt>
    <dgm:pt modelId="{F40192CF-38A4-4156-88E9-643F251F3DF5}" type="sibTrans" cxnId="{C8957649-9DA9-430C-B091-4E1971A6456B}">
      <dgm:prSet/>
      <dgm:spPr/>
      <dgm:t>
        <a:bodyPr/>
        <a:lstStyle/>
        <a:p>
          <a:endParaRPr lang="en-US" sz="2000"/>
        </a:p>
      </dgm:t>
    </dgm:pt>
    <dgm:pt modelId="{1A8CC4C8-F84B-415F-8B82-27EA84740DE1}" type="pres">
      <dgm:prSet presAssocID="{0C2F7044-70A1-45CA-8CF6-3D6BA6A260C7}" presName="linear" presStyleCnt="0">
        <dgm:presLayoutVars>
          <dgm:animLvl val="lvl"/>
          <dgm:resizeHandles val="exact"/>
        </dgm:presLayoutVars>
      </dgm:prSet>
      <dgm:spPr/>
    </dgm:pt>
    <dgm:pt modelId="{D148B39B-95D0-4F29-8ED1-8C652385DDE4}" type="pres">
      <dgm:prSet presAssocID="{FF513E00-D032-4948-975E-5335E9FECD81}" presName="parentText" presStyleLbl="node1" presStyleIdx="0" presStyleCnt="6">
        <dgm:presLayoutVars>
          <dgm:chMax val="0"/>
          <dgm:bulletEnabled val="1"/>
        </dgm:presLayoutVars>
      </dgm:prSet>
      <dgm:spPr/>
    </dgm:pt>
    <dgm:pt modelId="{157416EC-851B-4502-922D-FB64BFDB83B0}" type="pres">
      <dgm:prSet presAssocID="{F40192CF-38A4-4156-88E9-643F251F3DF5}" presName="spacer" presStyleCnt="0"/>
      <dgm:spPr/>
    </dgm:pt>
    <dgm:pt modelId="{AD71BA8A-BA36-4473-9A10-50C49079F9DA}" type="pres">
      <dgm:prSet presAssocID="{5A6B4DDE-0CB1-4922-BD22-B816A7C29EE2}" presName="parentText" presStyleLbl="node1" presStyleIdx="1" presStyleCnt="6">
        <dgm:presLayoutVars>
          <dgm:chMax val="0"/>
          <dgm:bulletEnabled val="1"/>
        </dgm:presLayoutVars>
      </dgm:prSet>
      <dgm:spPr/>
    </dgm:pt>
    <dgm:pt modelId="{1B2FE147-02B7-43BA-8F7C-EA4C49903471}" type="pres">
      <dgm:prSet presAssocID="{C1F42529-FC3D-442A-8412-45C33C472EF5}" presName="spacer" presStyleCnt="0"/>
      <dgm:spPr/>
    </dgm:pt>
    <dgm:pt modelId="{2592518E-B365-4B7D-B1D9-8FB9ED8CC876}" type="pres">
      <dgm:prSet presAssocID="{3391F920-54DE-4E50-8DE9-DF2E3C26FC77}" presName="parentText" presStyleLbl="node1" presStyleIdx="2" presStyleCnt="6">
        <dgm:presLayoutVars>
          <dgm:chMax val="0"/>
          <dgm:bulletEnabled val="1"/>
        </dgm:presLayoutVars>
      </dgm:prSet>
      <dgm:spPr/>
    </dgm:pt>
    <dgm:pt modelId="{7F5F798D-09FB-4B8E-A323-BDAD825FA602}" type="pres">
      <dgm:prSet presAssocID="{CF44273B-8E69-44F5-9EC3-B07A208B4F82}" presName="spacer" presStyleCnt="0"/>
      <dgm:spPr/>
    </dgm:pt>
    <dgm:pt modelId="{0C92B9C4-060D-4F6E-8C6A-AD2A0F6D3CF6}" type="pres">
      <dgm:prSet presAssocID="{AF045679-D8EC-4CA8-A6D1-7674D37C8F48}" presName="parentText" presStyleLbl="node1" presStyleIdx="3" presStyleCnt="6">
        <dgm:presLayoutVars>
          <dgm:chMax val="0"/>
          <dgm:bulletEnabled val="1"/>
        </dgm:presLayoutVars>
      </dgm:prSet>
      <dgm:spPr/>
    </dgm:pt>
    <dgm:pt modelId="{D5CBE988-C46F-47A4-A9FD-991BC99277CB}" type="pres">
      <dgm:prSet presAssocID="{12884D6D-96D8-4FEB-A0C9-DD5DE8BEC924}" presName="spacer" presStyleCnt="0"/>
      <dgm:spPr/>
    </dgm:pt>
    <dgm:pt modelId="{1A2AFBC4-7492-468F-AAA7-9414A47083A1}" type="pres">
      <dgm:prSet presAssocID="{C02B3CAB-259B-49C8-80BC-376DFC9CF040}" presName="parentText" presStyleLbl="node1" presStyleIdx="4" presStyleCnt="6">
        <dgm:presLayoutVars>
          <dgm:chMax val="0"/>
          <dgm:bulletEnabled val="1"/>
        </dgm:presLayoutVars>
      </dgm:prSet>
      <dgm:spPr/>
    </dgm:pt>
    <dgm:pt modelId="{8D7B998F-C074-4920-A565-7F1C34A524E8}" type="pres">
      <dgm:prSet presAssocID="{E5B96126-55BE-4C72-BF2A-C04FE05FEEE2}" presName="spacer" presStyleCnt="0"/>
      <dgm:spPr/>
    </dgm:pt>
    <dgm:pt modelId="{0D4DD594-2418-45F7-B35C-1205DC10A9A9}" type="pres">
      <dgm:prSet presAssocID="{E6EB8F36-0A34-4BE1-B94F-A47FF6F73249}" presName="parentText" presStyleLbl="node1" presStyleIdx="5" presStyleCnt="6">
        <dgm:presLayoutVars>
          <dgm:chMax val="0"/>
          <dgm:bulletEnabled val="1"/>
        </dgm:presLayoutVars>
      </dgm:prSet>
      <dgm:spPr/>
    </dgm:pt>
  </dgm:ptLst>
  <dgm:cxnLst>
    <dgm:cxn modelId="{2EA7A406-DCE7-422F-A419-4CF8ADF97346}" type="presOf" srcId="{E6EB8F36-0A34-4BE1-B94F-A47FF6F73249}" destId="{0D4DD594-2418-45F7-B35C-1205DC10A9A9}" srcOrd="0" destOrd="0" presId="urn:microsoft.com/office/officeart/2005/8/layout/vList2"/>
    <dgm:cxn modelId="{D3A7B10D-B087-43BE-8A02-DC6CE1ACA476}" type="presOf" srcId="{FF513E00-D032-4948-975E-5335E9FECD81}" destId="{D148B39B-95D0-4F29-8ED1-8C652385DDE4}" srcOrd="0" destOrd="0" presId="urn:microsoft.com/office/officeart/2005/8/layout/vList2"/>
    <dgm:cxn modelId="{B580FE0F-9EBB-4247-BA34-CFB6E55BE234}" srcId="{0C2F7044-70A1-45CA-8CF6-3D6BA6A260C7}" destId="{3391F920-54DE-4E50-8DE9-DF2E3C26FC77}" srcOrd="2" destOrd="0" parTransId="{EB6C00DE-5E89-4A27-836A-41B02480E169}" sibTransId="{CF44273B-8E69-44F5-9EC3-B07A208B4F82}"/>
    <dgm:cxn modelId="{31DDAC10-6DD0-4032-B4F7-84DCEDDABEEB}" srcId="{0C2F7044-70A1-45CA-8CF6-3D6BA6A260C7}" destId="{C02B3CAB-259B-49C8-80BC-376DFC9CF040}" srcOrd="4" destOrd="0" parTransId="{915681AF-C44B-456D-BF1C-626CA697BF33}" sibTransId="{E5B96126-55BE-4C72-BF2A-C04FE05FEEE2}"/>
    <dgm:cxn modelId="{7544B83A-9893-4980-8674-D2588EB96ADD}" type="presOf" srcId="{5A6B4DDE-0CB1-4922-BD22-B816A7C29EE2}" destId="{AD71BA8A-BA36-4473-9A10-50C49079F9DA}" srcOrd="0" destOrd="0" presId="urn:microsoft.com/office/officeart/2005/8/layout/vList2"/>
    <dgm:cxn modelId="{36EBAC61-A84F-4519-AB9D-A47BE904AA95}" type="presOf" srcId="{C02B3CAB-259B-49C8-80BC-376DFC9CF040}" destId="{1A2AFBC4-7492-468F-AAA7-9414A47083A1}" srcOrd="0" destOrd="0" presId="urn:microsoft.com/office/officeart/2005/8/layout/vList2"/>
    <dgm:cxn modelId="{C8957649-9DA9-430C-B091-4E1971A6456B}" srcId="{0C2F7044-70A1-45CA-8CF6-3D6BA6A260C7}" destId="{FF513E00-D032-4948-975E-5335E9FECD81}" srcOrd="0" destOrd="0" parTransId="{3DC148CA-FF2D-411F-8AE2-548BA234408B}" sibTransId="{F40192CF-38A4-4156-88E9-643F251F3DF5}"/>
    <dgm:cxn modelId="{6D1AC14A-5AE2-48A8-B174-82CE6391D5FB}" srcId="{0C2F7044-70A1-45CA-8CF6-3D6BA6A260C7}" destId="{E6EB8F36-0A34-4BE1-B94F-A47FF6F73249}" srcOrd="5" destOrd="0" parTransId="{6CCEF5F6-F985-4F4C-A55C-227ED7050E38}" sibTransId="{A695A6FA-DD28-4E3C-87EA-A11C9445A02C}"/>
    <dgm:cxn modelId="{3EA85E4B-7D9B-4605-847B-43EEF90EC3D8}" srcId="{0C2F7044-70A1-45CA-8CF6-3D6BA6A260C7}" destId="{AF045679-D8EC-4CA8-A6D1-7674D37C8F48}" srcOrd="3" destOrd="0" parTransId="{90F51AAD-8479-4797-8E73-2DC8C43E85B7}" sibTransId="{12884D6D-96D8-4FEB-A0C9-DD5DE8BEC924}"/>
    <dgm:cxn modelId="{3C5FB46F-D162-4965-BE63-5066A97DC621}" type="presOf" srcId="{0C2F7044-70A1-45CA-8CF6-3D6BA6A260C7}" destId="{1A8CC4C8-F84B-415F-8B82-27EA84740DE1}" srcOrd="0" destOrd="0" presId="urn:microsoft.com/office/officeart/2005/8/layout/vList2"/>
    <dgm:cxn modelId="{02950091-2D1E-4949-8C46-A1C605E402F8}" srcId="{0C2F7044-70A1-45CA-8CF6-3D6BA6A260C7}" destId="{5A6B4DDE-0CB1-4922-BD22-B816A7C29EE2}" srcOrd="1" destOrd="0" parTransId="{045BD8C5-14DB-463F-BC10-DF06C208511B}" sibTransId="{C1F42529-FC3D-442A-8412-45C33C472EF5}"/>
    <dgm:cxn modelId="{69C0F591-2003-459F-82C1-E3CD4B84C8DA}" type="presOf" srcId="{AF045679-D8EC-4CA8-A6D1-7674D37C8F48}" destId="{0C92B9C4-060D-4F6E-8C6A-AD2A0F6D3CF6}" srcOrd="0" destOrd="0" presId="urn:microsoft.com/office/officeart/2005/8/layout/vList2"/>
    <dgm:cxn modelId="{CDB1EBA0-601D-4BB3-9918-7377D5F917A1}" type="presOf" srcId="{3391F920-54DE-4E50-8DE9-DF2E3C26FC77}" destId="{2592518E-B365-4B7D-B1D9-8FB9ED8CC876}" srcOrd="0" destOrd="0" presId="urn:microsoft.com/office/officeart/2005/8/layout/vList2"/>
    <dgm:cxn modelId="{AD4167C8-2943-407F-8ED9-F56CBA146CBD}" type="presParOf" srcId="{1A8CC4C8-F84B-415F-8B82-27EA84740DE1}" destId="{D148B39B-95D0-4F29-8ED1-8C652385DDE4}" srcOrd="0" destOrd="0" presId="urn:microsoft.com/office/officeart/2005/8/layout/vList2"/>
    <dgm:cxn modelId="{2D5B9905-2F9F-4D6B-9644-405092BB2A10}" type="presParOf" srcId="{1A8CC4C8-F84B-415F-8B82-27EA84740DE1}" destId="{157416EC-851B-4502-922D-FB64BFDB83B0}" srcOrd="1" destOrd="0" presId="urn:microsoft.com/office/officeart/2005/8/layout/vList2"/>
    <dgm:cxn modelId="{A9F2C71C-E480-4165-AB24-9B0E139C46A4}" type="presParOf" srcId="{1A8CC4C8-F84B-415F-8B82-27EA84740DE1}" destId="{AD71BA8A-BA36-4473-9A10-50C49079F9DA}" srcOrd="2" destOrd="0" presId="urn:microsoft.com/office/officeart/2005/8/layout/vList2"/>
    <dgm:cxn modelId="{35E1C339-E5D5-45CF-A326-7FFA8AEC199C}" type="presParOf" srcId="{1A8CC4C8-F84B-415F-8B82-27EA84740DE1}" destId="{1B2FE147-02B7-43BA-8F7C-EA4C49903471}" srcOrd="3" destOrd="0" presId="urn:microsoft.com/office/officeart/2005/8/layout/vList2"/>
    <dgm:cxn modelId="{D4B6D846-58CA-4605-A3F6-AD7077001676}" type="presParOf" srcId="{1A8CC4C8-F84B-415F-8B82-27EA84740DE1}" destId="{2592518E-B365-4B7D-B1D9-8FB9ED8CC876}" srcOrd="4" destOrd="0" presId="urn:microsoft.com/office/officeart/2005/8/layout/vList2"/>
    <dgm:cxn modelId="{25D6FB69-3FDD-4FDF-8C37-7C31D811E006}" type="presParOf" srcId="{1A8CC4C8-F84B-415F-8B82-27EA84740DE1}" destId="{7F5F798D-09FB-4B8E-A323-BDAD825FA602}" srcOrd="5" destOrd="0" presId="urn:microsoft.com/office/officeart/2005/8/layout/vList2"/>
    <dgm:cxn modelId="{61BA5820-79A8-4F22-81CF-DF003F026BD4}" type="presParOf" srcId="{1A8CC4C8-F84B-415F-8B82-27EA84740DE1}" destId="{0C92B9C4-060D-4F6E-8C6A-AD2A0F6D3CF6}" srcOrd="6" destOrd="0" presId="urn:microsoft.com/office/officeart/2005/8/layout/vList2"/>
    <dgm:cxn modelId="{01F352BF-70C7-4D98-9FAE-8B959B38EBF0}" type="presParOf" srcId="{1A8CC4C8-F84B-415F-8B82-27EA84740DE1}" destId="{D5CBE988-C46F-47A4-A9FD-991BC99277CB}" srcOrd="7" destOrd="0" presId="urn:microsoft.com/office/officeart/2005/8/layout/vList2"/>
    <dgm:cxn modelId="{EF544543-441B-4740-AC47-F93F66CDAD55}" type="presParOf" srcId="{1A8CC4C8-F84B-415F-8B82-27EA84740DE1}" destId="{1A2AFBC4-7492-468F-AAA7-9414A47083A1}" srcOrd="8" destOrd="0" presId="urn:microsoft.com/office/officeart/2005/8/layout/vList2"/>
    <dgm:cxn modelId="{FFF0D695-816E-4F48-A582-114A4BA22F68}" type="presParOf" srcId="{1A8CC4C8-F84B-415F-8B82-27EA84740DE1}" destId="{8D7B998F-C074-4920-A565-7F1C34A524E8}" srcOrd="9" destOrd="0" presId="urn:microsoft.com/office/officeart/2005/8/layout/vList2"/>
    <dgm:cxn modelId="{C46B167C-9857-4FCE-980D-D9D85660A6BA}" type="presParOf" srcId="{1A8CC4C8-F84B-415F-8B82-27EA84740DE1}" destId="{0D4DD594-2418-45F7-B35C-1205DC10A9A9}"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6F9AF7-C609-458B-A04A-DB1BA84A635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F3222AA-DC50-4E4A-9475-7D58A47743E6}">
      <dgm:prSet phldrT="[Text]" custT="1"/>
      <dgm:spPr/>
      <dgm:t>
        <a:bodyPr/>
        <a:lstStyle/>
        <a:p>
          <a:r>
            <a:rPr lang="en-US" sz="2000" dirty="0">
              <a:latin typeface="Arial" panose="020B0604020202020204" pitchFamily="34" charset="0"/>
              <a:cs typeface="Arial" panose="020B0604020202020204" pitchFamily="34" charset="0"/>
            </a:rPr>
            <a:t>Close the public hearing</a:t>
          </a:r>
        </a:p>
      </dgm:t>
    </dgm:pt>
    <dgm:pt modelId="{BBB2AD7A-9074-4499-8F9C-21BB20EECF39}" type="parTrans" cxnId="{2D2693C8-5D43-430A-8A8D-1AFEF4133828}">
      <dgm:prSet/>
      <dgm:spPr/>
      <dgm:t>
        <a:bodyPr/>
        <a:lstStyle/>
        <a:p>
          <a:endParaRPr lang="en-US" sz="2000"/>
        </a:p>
      </dgm:t>
    </dgm:pt>
    <dgm:pt modelId="{1A2BE078-2724-474D-8464-076A706F1079}" type="sibTrans" cxnId="{2D2693C8-5D43-430A-8A8D-1AFEF4133828}">
      <dgm:prSet/>
      <dgm:spPr/>
      <dgm:t>
        <a:bodyPr/>
        <a:lstStyle/>
        <a:p>
          <a:endParaRPr lang="en-US" sz="2000"/>
        </a:p>
      </dgm:t>
    </dgm:pt>
    <dgm:pt modelId="{22E9549A-1405-459B-AB8B-3B75D15C3096}">
      <dgm:prSet phldrT="[Text]" custT="1"/>
      <dgm:spPr/>
      <dgm:t>
        <a:bodyPr/>
        <a:lstStyle/>
        <a:p>
          <a:r>
            <a:rPr lang="en-US" sz="2000" dirty="0">
              <a:latin typeface="Arial" panose="020B0604020202020204" pitchFamily="34" charset="0"/>
              <a:cs typeface="Arial" panose="020B0604020202020204" pitchFamily="34" charset="0"/>
            </a:rPr>
            <a:t>Adopt Resolution No. 2019-6-10, approving the Agency’s Biennial Budget for FYs 2019/20 and 2020/21 including:</a:t>
          </a:r>
        </a:p>
      </dgm:t>
    </dgm:pt>
    <dgm:pt modelId="{C6FD9573-1329-4172-B8F1-924078B33A35}" type="parTrans" cxnId="{62CDA3D7-A36F-473C-988E-0859955894BC}">
      <dgm:prSet/>
      <dgm:spPr/>
      <dgm:t>
        <a:bodyPr/>
        <a:lstStyle/>
        <a:p>
          <a:endParaRPr lang="en-US" sz="2000"/>
        </a:p>
      </dgm:t>
    </dgm:pt>
    <dgm:pt modelId="{2E6E4681-CFBA-440F-B052-7D107717F9A2}" type="sibTrans" cxnId="{62CDA3D7-A36F-473C-988E-0859955894BC}">
      <dgm:prSet/>
      <dgm:spPr/>
      <dgm:t>
        <a:bodyPr/>
        <a:lstStyle/>
        <a:p>
          <a:endParaRPr lang="en-US" sz="2000"/>
        </a:p>
      </dgm:t>
    </dgm:pt>
    <dgm:pt modelId="{A6D965FD-43CA-4C8D-9388-28B5D5C17F44}">
      <dgm:prSet custT="1"/>
      <dgm:spPr/>
      <dgm:t>
        <a:bodyPr/>
        <a:lstStyle/>
        <a:p>
          <a:endParaRPr lang="en-US" sz="2000" dirty="0"/>
        </a:p>
      </dgm:t>
    </dgm:pt>
    <dgm:pt modelId="{309A881A-E6B3-4E7B-90F5-B51B5934B1C1}" type="parTrans" cxnId="{336A6993-6229-4EF5-9AB6-E4B3A22DA6D7}">
      <dgm:prSet/>
      <dgm:spPr/>
      <dgm:t>
        <a:bodyPr/>
        <a:lstStyle/>
        <a:p>
          <a:endParaRPr lang="en-US" sz="2000"/>
        </a:p>
      </dgm:t>
    </dgm:pt>
    <dgm:pt modelId="{271A733E-AD6D-4D06-A326-F19E7F2A9EE8}" type="sibTrans" cxnId="{336A6993-6229-4EF5-9AB6-E4B3A22DA6D7}">
      <dgm:prSet/>
      <dgm:spPr/>
      <dgm:t>
        <a:bodyPr/>
        <a:lstStyle/>
        <a:p>
          <a:endParaRPr lang="en-US" sz="2000"/>
        </a:p>
      </dgm:t>
    </dgm:pt>
    <dgm:pt modelId="{A9B15A2F-C79E-4660-9C64-DEDEC491EED8}">
      <dgm:prSet phldrT="[Text]" custT="1"/>
      <dgm:spPr/>
      <dgm:t>
        <a:bodyPr/>
        <a:lstStyle/>
        <a:p>
          <a:r>
            <a:rPr lang="en-US" sz="2000" b="0" dirty="0">
              <a:latin typeface="Arial" panose="020B0604020202020204" pitchFamily="34" charset="0"/>
              <a:cs typeface="Arial" panose="020B0604020202020204" pitchFamily="34" charset="0"/>
            </a:rPr>
            <a:t>Adopt FYs 2020-2029 TYCIP</a:t>
          </a:r>
        </a:p>
      </dgm:t>
    </dgm:pt>
    <dgm:pt modelId="{521C3958-AA37-466E-9AF7-457E31496FF6}" type="parTrans" cxnId="{0522D33A-0B43-4221-A19D-F2CF22EB4BBC}">
      <dgm:prSet/>
      <dgm:spPr/>
      <dgm:t>
        <a:bodyPr/>
        <a:lstStyle/>
        <a:p>
          <a:endParaRPr lang="en-US" sz="2000"/>
        </a:p>
      </dgm:t>
    </dgm:pt>
    <dgm:pt modelId="{B394C038-FE0D-4A0A-9CC3-8E99681C8E26}" type="sibTrans" cxnId="{0522D33A-0B43-4221-A19D-F2CF22EB4BBC}">
      <dgm:prSet/>
      <dgm:spPr/>
      <dgm:t>
        <a:bodyPr/>
        <a:lstStyle/>
        <a:p>
          <a:endParaRPr lang="en-US" sz="2000"/>
        </a:p>
      </dgm:t>
    </dgm:pt>
    <dgm:pt modelId="{190CE828-3605-4EC4-969A-DCFC741259CF}">
      <dgm:prSet/>
      <dgm:spPr/>
      <dgm:t>
        <a:bodyPr/>
        <a:lstStyle/>
        <a:p>
          <a:r>
            <a:rPr lang="en-US" dirty="0">
              <a:latin typeface="Arial" panose="020B0604020202020204" pitchFamily="34" charset="0"/>
              <a:cs typeface="Arial" panose="020B0604020202020204" pitchFamily="34" charset="0"/>
            </a:rPr>
            <a:t>Inter-fund transfers</a:t>
          </a:r>
        </a:p>
      </dgm:t>
    </dgm:pt>
    <dgm:pt modelId="{A1A1369F-D0FD-4C60-91BC-D5B20F16D7B1}" type="parTrans" cxnId="{B0DB7BE0-8DB2-4BB2-BE08-651848AE3E73}">
      <dgm:prSet/>
      <dgm:spPr/>
      <dgm:t>
        <a:bodyPr/>
        <a:lstStyle/>
        <a:p>
          <a:endParaRPr lang="en-US"/>
        </a:p>
      </dgm:t>
    </dgm:pt>
    <dgm:pt modelId="{C3A5A767-552A-4BA6-AB05-93704914AA70}" type="sibTrans" cxnId="{B0DB7BE0-8DB2-4BB2-BE08-651848AE3E73}">
      <dgm:prSet/>
      <dgm:spPr/>
      <dgm:t>
        <a:bodyPr/>
        <a:lstStyle/>
        <a:p>
          <a:endParaRPr lang="en-US"/>
        </a:p>
      </dgm:t>
    </dgm:pt>
    <dgm:pt modelId="{4EFF665D-35FE-4143-8554-5ED148E7699D}">
      <dgm:prSet/>
      <dgm:spPr/>
      <dgm:t>
        <a:bodyPr/>
        <a:lstStyle/>
        <a:p>
          <a:r>
            <a:rPr lang="en-US" dirty="0">
              <a:latin typeface="Arial" panose="020B0604020202020204" pitchFamily="34" charset="0"/>
              <a:cs typeface="Arial" panose="020B0604020202020204" pitchFamily="34" charset="0"/>
            </a:rPr>
            <a:t>Agency-wide department goals and objectives</a:t>
          </a:r>
        </a:p>
      </dgm:t>
    </dgm:pt>
    <dgm:pt modelId="{5338371B-C73F-4C72-9AB8-2817BA838A9D}" type="parTrans" cxnId="{FD3B707C-C5C9-4E6A-B55D-B3A09EF5A62E}">
      <dgm:prSet/>
      <dgm:spPr/>
      <dgm:t>
        <a:bodyPr/>
        <a:lstStyle/>
        <a:p>
          <a:endParaRPr lang="en-US"/>
        </a:p>
      </dgm:t>
    </dgm:pt>
    <dgm:pt modelId="{F5FE7F5C-8C67-4308-B6EB-35B0F449F5D6}" type="sibTrans" cxnId="{FD3B707C-C5C9-4E6A-B55D-B3A09EF5A62E}">
      <dgm:prSet/>
      <dgm:spPr/>
      <dgm:t>
        <a:bodyPr/>
        <a:lstStyle/>
        <a:p>
          <a:endParaRPr lang="en-US"/>
        </a:p>
      </dgm:t>
    </dgm:pt>
    <dgm:pt modelId="{018FA6EE-131C-4160-8DF5-4FCACD7A6CE7}">
      <dgm:prSet/>
      <dgm:spPr/>
      <dgm:t>
        <a:bodyPr/>
        <a:lstStyle/>
        <a:p>
          <a:r>
            <a:rPr lang="en-US" dirty="0">
              <a:latin typeface="Arial" panose="020B0604020202020204" pitchFamily="34" charset="0"/>
              <a:cs typeface="Arial" panose="020B0604020202020204" pitchFamily="34" charset="0"/>
            </a:rPr>
            <a:t>Rate Resolution Nos. 2019-6-1 through 2019-6-8 for the Non-Reclaimable Wastewater System (NRW) fund and other service fees</a:t>
          </a:r>
        </a:p>
      </dgm:t>
    </dgm:pt>
    <dgm:pt modelId="{B1182061-FC4A-469D-8C29-3EDACD58B8B8}" type="parTrans" cxnId="{B4787226-3AF4-4F85-A15B-A562687E8D4A}">
      <dgm:prSet/>
      <dgm:spPr/>
      <dgm:t>
        <a:bodyPr/>
        <a:lstStyle/>
        <a:p>
          <a:endParaRPr lang="en-US"/>
        </a:p>
      </dgm:t>
    </dgm:pt>
    <dgm:pt modelId="{FAF47BD6-774A-4ECB-A8F0-C641D4C73B36}" type="sibTrans" cxnId="{B4787226-3AF4-4F85-A15B-A562687E8D4A}">
      <dgm:prSet/>
      <dgm:spPr/>
      <dgm:t>
        <a:bodyPr/>
        <a:lstStyle/>
        <a:p>
          <a:endParaRPr lang="en-US"/>
        </a:p>
      </dgm:t>
    </dgm:pt>
    <dgm:pt modelId="{39F210C8-0063-4F8E-B4E7-35463F9B4ABC}">
      <dgm:prSet/>
      <dgm:spPr/>
      <dgm:t>
        <a:bodyPr/>
        <a:lstStyle/>
        <a:p>
          <a:r>
            <a:rPr lang="en-US" dirty="0">
              <a:latin typeface="Arial" panose="020B0604020202020204" pitchFamily="34" charset="0"/>
              <a:cs typeface="Arial" panose="020B0604020202020204" pitchFamily="34" charset="0"/>
            </a:rPr>
            <a:t>Inter-fund loan repayments</a:t>
          </a:r>
        </a:p>
      </dgm:t>
    </dgm:pt>
    <dgm:pt modelId="{794EF761-4C6B-4641-9243-6238D76D1054}" type="parTrans" cxnId="{174D800B-E845-48E4-BF02-ACB2EAB5C6BA}">
      <dgm:prSet/>
      <dgm:spPr/>
      <dgm:t>
        <a:bodyPr/>
        <a:lstStyle/>
        <a:p>
          <a:endParaRPr lang="en-US"/>
        </a:p>
      </dgm:t>
    </dgm:pt>
    <dgm:pt modelId="{C03BF251-723A-47A2-BDBD-0841F55C4379}" type="sibTrans" cxnId="{174D800B-E845-48E4-BF02-ACB2EAB5C6BA}">
      <dgm:prSet/>
      <dgm:spPr/>
      <dgm:t>
        <a:bodyPr/>
        <a:lstStyle/>
        <a:p>
          <a:endParaRPr lang="en-US"/>
        </a:p>
      </dgm:t>
    </dgm:pt>
    <dgm:pt modelId="{72904A29-078B-4A71-817E-E62C43A52786}">
      <dgm:prSet/>
      <dgm:spPr/>
      <dgm:t>
        <a:bodyPr/>
        <a:lstStyle/>
        <a:p>
          <a:r>
            <a:rPr lang="en-US" dirty="0">
              <a:latin typeface="Arial" panose="020B0604020202020204" pitchFamily="34" charset="0"/>
              <a:cs typeface="Arial" panose="020B0604020202020204" pitchFamily="34" charset="0"/>
            </a:rPr>
            <a:t>Regional Committee review and recommendation of any related future third-party agreements</a:t>
          </a:r>
        </a:p>
      </dgm:t>
    </dgm:pt>
    <dgm:pt modelId="{5A186E74-1EF6-4278-A571-FED1B660E404}" type="parTrans" cxnId="{AF728E6C-A06F-41F9-B17A-177A09B52A60}">
      <dgm:prSet/>
      <dgm:spPr/>
      <dgm:t>
        <a:bodyPr/>
        <a:lstStyle/>
        <a:p>
          <a:endParaRPr lang="en-US"/>
        </a:p>
      </dgm:t>
    </dgm:pt>
    <dgm:pt modelId="{55D772A8-5BBA-49B4-A36E-83F7E34C74E9}" type="sibTrans" cxnId="{AF728E6C-A06F-41F9-B17A-177A09B52A60}">
      <dgm:prSet/>
      <dgm:spPr/>
      <dgm:t>
        <a:bodyPr/>
        <a:lstStyle/>
        <a:p>
          <a:endParaRPr lang="en-US"/>
        </a:p>
      </dgm:t>
    </dgm:pt>
    <dgm:pt modelId="{C4F80F6D-77B4-449A-A0D0-F0A8B013EED7}" type="pres">
      <dgm:prSet presAssocID="{7E6F9AF7-C609-458B-A04A-DB1BA84A635E}" presName="linear" presStyleCnt="0">
        <dgm:presLayoutVars>
          <dgm:dir/>
          <dgm:animLvl val="lvl"/>
          <dgm:resizeHandles val="exact"/>
        </dgm:presLayoutVars>
      </dgm:prSet>
      <dgm:spPr/>
    </dgm:pt>
    <dgm:pt modelId="{0F0042A3-44F7-4046-9722-C454308A2E9D}" type="pres">
      <dgm:prSet presAssocID="{AF3222AA-DC50-4E4A-9475-7D58A47743E6}" presName="parentLin" presStyleCnt="0"/>
      <dgm:spPr/>
    </dgm:pt>
    <dgm:pt modelId="{9A278DCC-9B09-41C0-9B06-B84054C9A12C}" type="pres">
      <dgm:prSet presAssocID="{AF3222AA-DC50-4E4A-9475-7D58A47743E6}" presName="parentLeftMargin" presStyleLbl="node1" presStyleIdx="0" presStyleCnt="3"/>
      <dgm:spPr/>
    </dgm:pt>
    <dgm:pt modelId="{3A670FB5-2C0D-4275-BB22-E8CA400B69BC}" type="pres">
      <dgm:prSet presAssocID="{AF3222AA-DC50-4E4A-9475-7D58A47743E6}" presName="parentText" presStyleLbl="node1" presStyleIdx="0" presStyleCnt="3" custScaleX="129464">
        <dgm:presLayoutVars>
          <dgm:chMax val="0"/>
          <dgm:bulletEnabled val="1"/>
        </dgm:presLayoutVars>
      </dgm:prSet>
      <dgm:spPr/>
    </dgm:pt>
    <dgm:pt modelId="{C46C6ADB-506B-4947-9E60-1F3FA15F1621}" type="pres">
      <dgm:prSet presAssocID="{AF3222AA-DC50-4E4A-9475-7D58A47743E6}" presName="negativeSpace" presStyleCnt="0"/>
      <dgm:spPr/>
    </dgm:pt>
    <dgm:pt modelId="{11F0161D-6CAC-491C-9474-5400B4664F29}" type="pres">
      <dgm:prSet presAssocID="{AF3222AA-DC50-4E4A-9475-7D58A47743E6}" presName="childText" presStyleLbl="conFgAcc1" presStyleIdx="0" presStyleCnt="3">
        <dgm:presLayoutVars>
          <dgm:bulletEnabled val="1"/>
        </dgm:presLayoutVars>
      </dgm:prSet>
      <dgm:spPr/>
    </dgm:pt>
    <dgm:pt modelId="{2AD1098F-B0BB-445C-B2EC-40D4A311306F}" type="pres">
      <dgm:prSet presAssocID="{1A2BE078-2724-474D-8464-076A706F1079}" presName="spaceBetweenRectangles" presStyleCnt="0"/>
      <dgm:spPr/>
    </dgm:pt>
    <dgm:pt modelId="{CDC9DD36-75B1-4855-A435-476AF8D3781E}" type="pres">
      <dgm:prSet presAssocID="{22E9549A-1405-459B-AB8B-3B75D15C3096}" presName="parentLin" presStyleCnt="0"/>
      <dgm:spPr/>
    </dgm:pt>
    <dgm:pt modelId="{F22D3462-A571-42BA-9E04-14E744B60094}" type="pres">
      <dgm:prSet presAssocID="{22E9549A-1405-459B-AB8B-3B75D15C3096}" presName="parentLeftMargin" presStyleLbl="node1" presStyleIdx="0" presStyleCnt="3"/>
      <dgm:spPr/>
    </dgm:pt>
    <dgm:pt modelId="{48057953-C129-4CFD-B510-3EA90F798489}" type="pres">
      <dgm:prSet presAssocID="{22E9549A-1405-459B-AB8B-3B75D15C3096}" presName="parentText" presStyleLbl="node1" presStyleIdx="1" presStyleCnt="3" custScaleX="129802">
        <dgm:presLayoutVars>
          <dgm:chMax val="0"/>
          <dgm:bulletEnabled val="1"/>
        </dgm:presLayoutVars>
      </dgm:prSet>
      <dgm:spPr/>
    </dgm:pt>
    <dgm:pt modelId="{B11A744A-2A24-4EF4-8D54-4A3B6D711D05}" type="pres">
      <dgm:prSet presAssocID="{22E9549A-1405-459B-AB8B-3B75D15C3096}" presName="negativeSpace" presStyleCnt="0"/>
      <dgm:spPr/>
    </dgm:pt>
    <dgm:pt modelId="{89E85A91-F9F2-4830-8E0A-6C5749955631}" type="pres">
      <dgm:prSet presAssocID="{22E9549A-1405-459B-AB8B-3B75D15C3096}" presName="childText" presStyleLbl="conFgAcc1" presStyleIdx="1" presStyleCnt="3">
        <dgm:presLayoutVars>
          <dgm:bulletEnabled val="1"/>
        </dgm:presLayoutVars>
      </dgm:prSet>
      <dgm:spPr/>
    </dgm:pt>
    <dgm:pt modelId="{09AA806C-7247-4248-8052-4A324A2BAB1E}" type="pres">
      <dgm:prSet presAssocID="{2E6E4681-CFBA-440F-B052-7D107717F9A2}" presName="spaceBetweenRectangles" presStyleCnt="0"/>
      <dgm:spPr/>
    </dgm:pt>
    <dgm:pt modelId="{7F4C3A4B-8E62-4328-9A46-ADC58FE6D318}" type="pres">
      <dgm:prSet presAssocID="{A9B15A2F-C79E-4660-9C64-DEDEC491EED8}" presName="parentLin" presStyleCnt="0"/>
      <dgm:spPr/>
    </dgm:pt>
    <dgm:pt modelId="{1D6C3801-4647-4532-8536-8F43DEFB9D8F}" type="pres">
      <dgm:prSet presAssocID="{A9B15A2F-C79E-4660-9C64-DEDEC491EED8}" presName="parentLeftMargin" presStyleLbl="node1" presStyleIdx="1" presStyleCnt="3"/>
      <dgm:spPr/>
    </dgm:pt>
    <dgm:pt modelId="{A9B00A53-0A7B-40C9-84D8-B362222554C2}" type="pres">
      <dgm:prSet presAssocID="{A9B15A2F-C79E-4660-9C64-DEDEC491EED8}" presName="parentText" presStyleLbl="node1" presStyleIdx="2" presStyleCnt="3" custScaleX="128857">
        <dgm:presLayoutVars>
          <dgm:chMax val="0"/>
          <dgm:bulletEnabled val="1"/>
        </dgm:presLayoutVars>
      </dgm:prSet>
      <dgm:spPr/>
    </dgm:pt>
    <dgm:pt modelId="{BACF53FB-3487-4303-A46A-01A0E8684B71}" type="pres">
      <dgm:prSet presAssocID="{A9B15A2F-C79E-4660-9C64-DEDEC491EED8}" presName="negativeSpace" presStyleCnt="0"/>
      <dgm:spPr/>
    </dgm:pt>
    <dgm:pt modelId="{E0E81BAB-1426-466C-8E84-4BB308B54CCA}" type="pres">
      <dgm:prSet presAssocID="{A9B15A2F-C79E-4660-9C64-DEDEC491EED8}" presName="childText" presStyleLbl="conFgAcc1" presStyleIdx="2" presStyleCnt="3">
        <dgm:presLayoutVars>
          <dgm:bulletEnabled val="1"/>
        </dgm:presLayoutVars>
      </dgm:prSet>
      <dgm:spPr/>
    </dgm:pt>
  </dgm:ptLst>
  <dgm:cxnLst>
    <dgm:cxn modelId="{D48C0F08-3886-4AB8-B183-FA5DE48F3D87}" type="presOf" srcId="{4EFF665D-35FE-4143-8554-5ED148E7699D}" destId="{89E85A91-F9F2-4830-8E0A-6C5749955631}" srcOrd="0" destOrd="2" presId="urn:microsoft.com/office/officeart/2005/8/layout/list1"/>
    <dgm:cxn modelId="{174D800B-E845-48E4-BF02-ACB2EAB5C6BA}" srcId="{22E9549A-1405-459B-AB8B-3B75D15C3096}" destId="{39F210C8-0063-4F8E-B4E7-35463F9B4ABC}" srcOrd="1" destOrd="0" parTransId="{794EF761-4C6B-4641-9243-6238D76D1054}" sibTransId="{C03BF251-723A-47A2-BDBD-0841F55C4379}"/>
    <dgm:cxn modelId="{1C86A90C-4BCE-405D-8556-0BB8151743DC}" type="presOf" srcId="{AF3222AA-DC50-4E4A-9475-7D58A47743E6}" destId="{3A670FB5-2C0D-4275-BB22-E8CA400B69BC}" srcOrd="1" destOrd="0" presId="urn:microsoft.com/office/officeart/2005/8/layout/list1"/>
    <dgm:cxn modelId="{05D21414-444B-428B-8F91-C6EBD0572AB9}" type="presOf" srcId="{190CE828-3605-4EC4-969A-DCFC741259CF}" destId="{89E85A91-F9F2-4830-8E0A-6C5749955631}" srcOrd="0" destOrd="0" presId="urn:microsoft.com/office/officeart/2005/8/layout/list1"/>
    <dgm:cxn modelId="{B4787226-3AF4-4F85-A15B-A562687E8D4A}" srcId="{22E9549A-1405-459B-AB8B-3B75D15C3096}" destId="{018FA6EE-131C-4160-8DF5-4FCACD7A6CE7}" srcOrd="3" destOrd="0" parTransId="{B1182061-FC4A-469D-8C29-3EDACD58B8B8}" sibTransId="{FAF47BD6-774A-4ECB-A8F0-C641D4C73B36}"/>
    <dgm:cxn modelId="{0522D33A-0B43-4221-A19D-F2CF22EB4BBC}" srcId="{7E6F9AF7-C609-458B-A04A-DB1BA84A635E}" destId="{A9B15A2F-C79E-4660-9C64-DEDEC491EED8}" srcOrd="2" destOrd="0" parTransId="{521C3958-AA37-466E-9AF7-457E31496FF6}" sibTransId="{B394C038-FE0D-4A0A-9CC3-8E99681C8E26}"/>
    <dgm:cxn modelId="{A0E38268-DA1B-4FC4-87FC-E6812A443DF0}" type="presOf" srcId="{AF3222AA-DC50-4E4A-9475-7D58A47743E6}" destId="{9A278DCC-9B09-41C0-9B06-B84054C9A12C}" srcOrd="0" destOrd="0" presId="urn:microsoft.com/office/officeart/2005/8/layout/list1"/>
    <dgm:cxn modelId="{AF728E6C-A06F-41F9-B17A-177A09B52A60}" srcId="{22E9549A-1405-459B-AB8B-3B75D15C3096}" destId="{72904A29-078B-4A71-817E-E62C43A52786}" srcOrd="4" destOrd="0" parTransId="{5A186E74-1EF6-4278-A571-FED1B660E404}" sibTransId="{55D772A8-5BBA-49B4-A36E-83F7E34C74E9}"/>
    <dgm:cxn modelId="{FD3B707C-C5C9-4E6A-B55D-B3A09EF5A62E}" srcId="{22E9549A-1405-459B-AB8B-3B75D15C3096}" destId="{4EFF665D-35FE-4143-8554-5ED148E7699D}" srcOrd="2" destOrd="0" parTransId="{5338371B-C73F-4C72-9AB8-2817BA838A9D}" sibTransId="{F5FE7F5C-8C67-4308-B6EB-35B0F449F5D6}"/>
    <dgm:cxn modelId="{F9306E83-30BA-45EC-B873-936EAE006ED8}" type="presOf" srcId="{39F210C8-0063-4F8E-B4E7-35463F9B4ABC}" destId="{89E85A91-F9F2-4830-8E0A-6C5749955631}" srcOrd="0" destOrd="1" presId="urn:microsoft.com/office/officeart/2005/8/layout/list1"/>
    <dgm:cxn modelId="{336A6993-6229-4EF5-9AB6-E4B3A22DA6D7}" srcId="{AF3222AA-DC50-4E4A-9475-7D58A47743E6}" destId="{A6D965FD-43CA-4C8D-9388-28B5D5C17F44}" srcOrd="0" destOrd="0" parTransId="{309A881A-E6B3-4E7B-90F5-B51B5934B1C1}" sibTransId="{271A733E-AD6D-4D06-A326-F19E7F2A9EE8}"/>
    <dgm:cxn modelId="{BB1DB895-FEBD-47AD-AD3C-4854CC245925}" type="presOf" srcId="{A9B15A2F-C79E-4660-9C64-DEDEC491EED8}" destId="{A9B00A53-0A7B-40C9-84D8-B362222554C2}" srcOrd="1" destOrd="0" presId="urn:microsoft.com/office/officeart/2005/8/layout/list1"/>
    <dgm:cxn modelId="{D21836A1-F5FA-4872-A21C-538A64BAFD59}" type="presOf" srcId="{7E6F9AF7-C609-458B-A04A-DB1BA84A635E}" destId="{C4F80F6D-77B4-449A-A0D0-F0A8B013EED7}" srcOrd="0" destOrd="0" presId="urn:microsoft.com/office/officeart/2005/8/layout/list1"/>
    <dgm:cxn modelId="{6D6B10BE-B00E-4B98-9485-BA2193449DCE}" type="presOf" srcId="{A6D965FD-43CA-4C8D-9388-28B5D5C17F44}" destId="{11F0161D-6CAC-491C-9474-5400B4664F29}" srcOrd="0" destOrd="0" presId="urn:microsoft.com/office/officeart/2005/8/layout/list1"/>
    <dgm:cxn modelId="{2D2693C8-5D43-430A-8A8D-1AFEF4133828}" srcId="{7E6F9AF7-C609-458B-A04A-DB1BA84A635E}" destId="{AF3222AA-DC50-4E4A-9475-7D58A47743E6}" srcOrd="0" destOrd="0" parTransId="{BBB2AD7A-9074-4499-8F9C-21BB20EECF39}" sibTransId="{1A2BE078-2724-474D-8464-076A706F1079}"/>
    <dgm:cxn modelId="{7578E4C9-ABE7-41B3-9333-0AB2085C2F5A}" type="presOf" srcId="{A9B15A2F-C79E-4660-9C64-DEDEC491EED8}" destId="{1D6C3801-4647-4532-8536-8F43DEFB9D8F}" srcOrd="0" destOrd="0" presId="urn:microsoft.com/office/officeart/2005/8/layout/list1"/>
    <dgm:cxn modelId="{E4C381CA-4338-4BC6-8C60-4B61C302B5E4}" type="presOf" srcId="{018FA6EE-131C-4160-8DF5-4FCACD7A6CE7}" destId="{89E85A91-F9F2-4830-8E0A-6C5749955631}" srcOrd="0" destOrd="3" presId="urn:microsoft.com/office/officeart/2005/8/layout/list1"/>
    <dgm:cxn modelId="{62CDA3D7-A36F-473C-988E-0859955894BC}" srcId="{7E6F9AF7-C609-458B-A04A-DB1BA84A635E}" destId="{22E9549A-1405-459B-AB8B-3B75D15C3096}" srcOrd="1" destOrd="0" parTransId="{C6FD9573-1329-4172-B8F1-924078B33A35}" sibTransId="{2E6E4681-CFBA-440F-B052-7D107717F9A2}"/>
    <dgm:cxn modelId="{B0DB7BE0-8DB2-4BB2-BE08-651848AE3E73}" srcId="{22E9549A-1405-459B-AB8B-3B75D15C3096}" destId="{190CE828-3605-4EC4-969A-DCFC741259CF}" srcOrd="0" destOrd="0" parTransId="{A1A1369F-D0FD-4C60-91BC-D5B20F16D7B1}" sibTransId="{C3A5A767-552A-4BA6-AB05-93704914AA70}"/>
    <dgm:cxn modelId="{48AA77E7-97B4-4FD6-84CB-E8EEE1AEF10C}" type="presOf" srcId="{22E9549A-1405-459B-AB8B-3B75D15C3096}" destId="{48057953-C129-4CFD-B510-3EA90F798489}" srcOrd="1" destOrd="0" presId="urn:microsoft.com/office/officeart/2005/8/layout/list1"/>
    <dgm:cxn modelId="{5A1257F9-2E6D-45A2-AF3B-E406A3A9E0E6}" type="presOf" srcId="{72904A29-078B-4A71-817E-E62C43A52786}" destId="{89E85A91-F9F2-4830-8E0A-6C5749955631}" srcOrd="0" destOrd="4" presId="urn:microsoft.com/office/officeart/2005/8/layout/list1"/>
    <dgm:cxn modelId="{3210DDFC-5277-452C-A067-DDFBD01802DD}" type="presOf" srcId="{22E9549A-1405-459B-AB8B-3B75D15C3096}" destId="{F22D3462-A571-42BA-9E04-14E744B60094}" srcOrd="0" destOrd="0" presId="urn:microsoft.com/office/officeart/2005/8/layout/list1"/>
    <dgm:cxn modelId="{E5553E32-CFA3-432A-9DEC-05274F84DDAB}" type="presParOf" srcId="{C4F80F6D-77B4-449A-A0D0-F0A8B013EED7}" destId="{0F0042A3-44F7-4046-9722-C454308A2E9D}" srcOrd="0" destOrd="0" presId="urn:microsoft.com/office/officeart/2005/8/layout/list1"/>
    <dgm:cxn modelId="{1F9FDC58-42CC-46BF-BCB5-682D5200A61B}" type="presParOf" srcId="{0F0042A3-44F7-4046-9722-C454308A2E9D}" destId="{9A278DCC-9B09-41C0-9B06-B84054C9A12C}" srcOrd="0" destOrd="0" presId="urn:microsoft.com/office/officeart/2005/8/layout/list1"/>
    <dgm:cxn modelId="{7E47BE44-8EBE-45B7-B995-B6DF380BF165}" type="presParOf" srcId="{0F0042A3-44F7-4046-9722-C454308A2E9D}" destId="{3A670FB5-2C0D-4275-BB22-E8CA400B69BC}" srcOrd="1" destOrd="0" presId="urn:microsoft.com/office/officeart/2005/8/layout/list1"/>
    <dgm:cxn modelId="{E2A2AEB8-A9E4-4674-96A6-1A9CF4C32353}" type="presParOf" srcId="{C4F80F6D-77B4-449A-A0D0-F0A8B013EED7}" destId="{C46C6ADB-506B-4947-9E60-1F3FA15F1621}" srcOrd="1" destOrd="0" presId="urn:microsoft.com/office/officeart/2005/8/layout/list1"/>
    <dgm:cxn modelId="{8438C966-336A-4FC0-8749-5EC320A99721}" type="presParOf" srcId="{C4F80F6D-77B4-449A-A0D0-F0A8B013EED7}" destId="{11F0161D-6CAC-491C-9474-5400B4664F29}" srcOrd="2" destOrd="0" presId="urn:microsoft.com/office/officeart/2005/8/layout/list1"/>
    <dgm:cxn modelId="{5932D604-7962-4D8F-B973-058A28D1129D}" type="presParOf" srcId="{C4F80F6D-77B4-449A-A0D0-F0A8B013EED7}" destId="{2AD1098F-B0BB-445C-B2EC-40D4A311306F}" srcOrd="3" destOrd="0" presId="urn:microsoft.com/office/officeart/2005/8/layout/list1"/>
    <dgm:cxn modelId="{F69817CC-3C8F-49DD-8EF6-CC3237A51559}" type="presParOf" srcId="{C4F80F6D-77B4-449A-A0D0-F0A8B013EED7}" destId="{CDC9DD36-75B1-4855-A435-476AF8D3781E}" srcOrd="4" destOrd="0" presId="urn:microsoft.com/office/officeart/2005/8/layout/list1"/>
    <dgm:cxn modelId="{7EBAD9B1-8777-4FD0-B121-70BE17D0B06E}" type="presParOf" srcId="{CDC9DD36-75B1-4855-A435-476AF8D3781E}" destId="{F22D3462-A571-42BA-9E04-14E744B60094}" srcOrd="0" destOrd="0" presId="urn:microsoft.com/office/officeart/2005/8/layout/list1"/>
    <dgm:cxn modelId="{9F682097-46D4-4B30-89BC-ABD3C47E385E}" type="presParOf" srcId="{CDC9DD36-75B1-4855-A435-476AF8D3781E}" destId="{48057953-C129-4CFD-B510-3EA90F798489}" srcOrd="1" destOrd="0" presId="urn:microsoft.com/office/officeart/2005/8/layout/list1"/>
    <dgm:cxn modelId="{ED4D3F18-9E72-430D-B57D-338DCA502821}" type="presParOf" srcId="{C4F80F6D-77B4-449A-A0D0-F0A8B013EED7}" destId="{B11A744A-2A24-4EF4-8D54-4A3B6D711D05}" srcOrd="5" destOrd="0" presId="urn:microsoft.com/office/officeart/2005/8/layout/list1"/>
    <dgm:cxn modelId="{FA4699B6-FE82-454A-9C2A-0865BEFCBB22}" type="presParOf" srcId="{C4F80F6D-77B4-449A-A0D0-F0A8B013EED7}" destId="{89E85A91-F9F2-4830-8E0A-6C5749955631}" srcOrd="6" destOrd="0" presId="urn:microsoft.com/office/officeart/2005/8/layout/list1"/>
    <dgm:cxn modelId="{EB28D2C8-837C-4F08-8FCF-46884243B5B7}" type="presParOf" srcId="{C4F80F6D-77B4-449A-A0D0-F0A8B013EED7}" destId="{09AA806C-7247-4248-8052-4A324A2BAB1E}" srcOrd="7" destOrd="0" presId="urn:microsoft.com/office/officeart/2005/8/layout/list1"/>
    <dgm:cxn modelId="{23C3345D-1C4F-44BF-95B5-CC424ABD04EC}" type="presParOf" srcId="{C4F80F6D-77B4-449A-A0D0-F0A8B013EED7}" destId="{7F4C3A4B-8E62-4328-9A46-ADC58FE6D318}" srcOrd="8" destOrd="0" presId="urn:microsoft.com/office/officeart/2005/8/layout/list1"/>
    <dgm:cxn modelId="{FF5545F8-CE90-44F8-9B2C-AB6CCB8F4420}" type="presParOf" srcId="{7F4C3A4B-8E62-4328-9A46-ADC58FE6D318}" destId="{1D6C3801-4647-4532-8536-8F43DEFB9D8F}" srcOrd="0" destOrd="0" presId="urn:microsoft.com/office/officeart/2005/8/layout/list1"/>
    <dgm:cxn modelId="{2D57F639-AE4B-4416-866F-5127401E8BF1}" type="presParOf" srcId="{7F4C3A4B-8E62-4328-9A46-ADC58FE6D318}" destId="{A9B00A53-0A7B-40C9-84D8-B362222554C2}" srcOrd="1" destOrd="0" presId="urn:microsoft.com/office/officeart/2005/8/layout/list1"/>
    <dgm:cxn modelId="{CE3972B5-A70B-497D-A194-4AFC447DB7D7}" type="presParOf" srcId="{C4F80F6D-77B4-449A-A0D0-F0A8B013EED7}" destId="{BACF53FB-3487-4303-A46A-01A0E8684B71}" srcOrd="9" destOrd="0" presId="urn:microsoft.com/office/officeart/2005/8/layout/list1"/>
    <dgm:cxn modelId="{B011A1BA-BAF4-4BD1-ABD5-F1DA85AE297D}" type="presParOf" srcId="{C4F80F6D-77B4-449A-A0D0-F0A8B013EED7}" destId="{E0E81BAB-1426-466C-8E84-4BB308B54CC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48B39B-95D0-4F29-8ED1-8C652385DDE4}">
      <dsp:nvSpPr>
        <dsp:cNvPr id="0" name=""/>
        <dsp:cNvSpPr/>
      </dsp:nvSpPr>
      <dsp:spPr>
        <a:xfrm>
          <a:off x="0" y="55560"/>
          <a:ext cx="8128000"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latin typeface="Arial" panose="020B0604020202020204" pitchFamily="34" charset="0"/>
              <a:cs typeface="Arial" panose="020B0604020202020204" pitchFamily="34" charset="0"/>
            </a:rPr>
            <a:t>No Changes to Adopted Rates and Fees</a:t>
          </a:r>
          <a:endParaRPr lang="en-US" sz="2000" kern="1200" dirty="0">
            <a:latin typeface="Arial" panose="020B0604020202020204" pitchFamily="34" charset="0"/>
            <a:cs typeface="Arial" panose="020B0604020202020204" pitchFamily="34" charset="0"/>
          </a:endParaRPr>
        </a:p>
      </dsp:txBody>
      <dsp:txXfrm>
        <a:off x="31070" y="86630"/>
        <a:ext cx="8065860" cy="574340"/>
      </dsp:txXfrm>
    </dsp:sp>
    <dsp:sp modelId="{AD71BA8A-BA36-4473-9A10-50C49079F9DA}">
      <dsp:nvSpPr>
        <dsp:cNvPr id="0" name=""/>
        <dsp:cNvSpPr/>
      </dsp:nvSpPr>
      <dsp:spPr>
        <a:xfrm>
          <a:off x="0" y="789960"/>
          <a:ext cx="8128000"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Succession Planning</a:t>
          </a:r>
        </a:p>
      </dsp:txBody>
      <dsp:txXfrm>
        <a:off x="31070" y="821030"/>
        <a:ext cx="8065860" cy="574340"/>
      </dsp:txXfrm>
    </dsp:sp>
    <dsp:sp modelId="{2592518E-B365-4B7D-B1D9-8FB9ED8CC876}">
      <dsp:nvSpPr>
        <dsp:cNvPr id="0" name=""/>
        <dsp:cNvSpPr/>
      </dsp:nvSpPr>
      <dsp:spPr>
        <a:xfrm>
          <a:off x="0" y="1524360"/>
          <a:ext cx="8128000"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Cost Containment</a:t>
          </a:r>
        </a:p>
      </dsp:txBody>
      <dsp:txXfrm>
        <a:off x="31070" y="1555430"/>
        <a:ext cx="8065860" cy="574340"/>
      </dsp:txXfrm>
    </dsp:sp>
    <dsp:sp modelId="{0C92B9C4-060D-4F6E-8C6A-AD2A0F6D3CF6}">
      <dsp:nvSpPr>
        <dsp:cNvPr id="0" name=""/>
        <dsp:cNvSpPr/>
      </dsp:nvSpPr>
      <dsp:spPr>
        <a:xfrm>
          <a:off x="0" y="2258760"/>
          <a:ext cx="8128000"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Upkeep of Agency Assets</a:t>
          </a:r>
        </a:p>
      </dsp:txBody>
      <dsp:txXfrm>
        <a:off x="31070" y="2289830"/>
        <a:ext cx="8065860" cy="574340"/>
      </dsp:txXfrm>
    </dsp:sp>
    <dsp:sp modelId="{1A2AFBC4-7492-468F-AAA7-9414A47083A1}">
      <dsp:nvSpPr>
        <dsp:cNvPr id="0" name=""/>
        <dsp:cNvSpPr/>
      </dsp:nvSpPr>
      <dsp:spPr>
        <a:xfrm>
          <a:off x="0" y="2993160"/>
          <a:ext cx="8128000"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Leverage Low Interest Debt</a:t>
          </a:r>
        </a:p>
      </dsp:txBody>
      <dsp:txXfrm>
        <a:off x="31070" y="3024230"/>
        <a:ext cx="8065860" cy="574340"/>
      </dsp:txXfrm>
    </dsp:sp>
    <dsp:sp modelId="{0D4DD594-2418-45F7-B35C-1205DC10A9A9}">
      <dsp:nvSpPr>
        <dsp:cNvPr id="0" name=""/>
        <dsp:cNvSpPr/>
      </dsp:nvSpPr>
      <dsp:spPr>
        <a:xfrm>
          <a:off x="0" y="3727560"/>
          <a:ext cx="8128000"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Transparency</a:t>
          </a:r>
        </a:p>
      </dsp:txBody>
      <dsp:txXfrm>
        <a:off x="31070" y="3758630"/>
        <a:ext cx="8065860" cy="574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0161D-6CAC-491C-9474-5400B4664F29}">
      <dsp:nvSpPr>
        <dsp:cNvPr id="0" name=""/>
        <dsp:cNvSpPr/>
      </dsp:nvSpPr>
      <dsp:spPr>
        <a:xfrm>
          <a:off x="0" y="374695"/>
          <a:ext cx="992505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70294" tIns="374904" rIns="770294"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p>
      </dsp:txBody>
      <dsp:txXfrm>
        <a:off x="0" y="374695"/>
        <a:ext cx="9925050" cy="453600"/>
      </dsp:txXfrm>
    </dsp:sp>
    <dsp:sp modelId="{3A670FB5-2C0D-4275-BB22-E8CA400B69BC}">
      <dsp:nvSpPr>
        <dsp:cNvPr id="0" name=""/>
        <dsp:cNvSpPr/>
      </dsp:nvSpPr>
      <dsp:spPr>
        <a:xfrm>
          <a:off x="496252" y="109015"/>
          <a:ext cx="8994556"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600" tIns="0" rIns="262600" bIns="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Close the public hearing</a:t>
          </a:r>
        </a:p>
      </dsp:txBody>
      <dsp:txXfrm>
        <a:off x="522191" y="134954"/>
        <a:ext cx="8942678" cy="479482"/>
      </dsp:txXfrm>
    </dsp:sp>
    <dsp:sp modelId="{89E85A91-F9F2-4830-8E0A-6C5749955631}">
      <dsp:nvSpPr>
        <dsp:cNvPr id="0" name=""/>
        <dsp:cNvSpPr/>
      </dsp:nvSpPr>
      <dsp:spPr>
        <a:xfrm>
          <a:off x="0" y="1191175"/>
          <a:ext cx="9925050" cy="23247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70294" tIns="374904" rIns="770294"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Inter-fund transfers</a:t>
          </a:r>
        </a:p>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Inter-fund loan repayments</a:t>
          </a:r>
        </a:p>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Agency-wide department goals and objectives</a:t>
          </a:r>
        </a:p>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Rate Resolution Nos. 2019-6-1 through 2019-6-8 for the Non-Reclaimable Wastewater System (NRW) fund and other service fees</a:t>
          </a:r>
        </a:p>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Regional Committee review and recommendation of any related future third-party agreements</a:t>
          </a:r>
        </a:p>
      </dsp:txBody>
      <dsp:txXfrm>
        <a:off x="0" y="1191175"/>
        <a:ext cx="9925050" cy="2324700"/>
      </dsp:txXfrm>
    </dsp:sp>
    <dsp:sp modelId="{48057953-C129-4CFD-B510-3EA90F798489}">
      <dsp:nvSpPr>
        <dsp:cNvPr id="0" name=""/>
        <dsp:cNvSpPr/>
      </dsp:nvSpPr>
      <dsp:spPr>
        <a:xfrm>
          <a:off x="496252" y="925495"/>
          <a:ext cx="9018039"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600" tIns="0" rIns="262600" bIns="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Adopt Resolution No. 2019-6-10, approving the Agency’s Biennial Budget for FYs 2019/20 and 2020/21 including:</a:t>
          </a:r>
        </a:p>
      </dsp:txBody>
      <dsp:txXfrm>
        <a:off x="522191" y="951434"/>
        <a:ext cx="8966161" cy="479482"/>
      </dsp:txXfrm>
    </dsp:sp>
    <dsp:sp modelId="{E0E81BAB-1426-466C-8E84-4BB308B54CCA}">
      <dsp:nvSpPr>
        <dsp:cNvPr id="0" name=""/>
        <dsp:cNvSpPr/>
      </dsp:nvSpPr>
      <dsp:spPr>
        <a:xfrm>
          <a:off x="0" y="3878756"/>
          <a:ext cx="992505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B00A53-0A7B-40C9-84D8-B362222554C2}">
      <dsp:nvSpPr>
        <dsp:cNvPr id="0" name=""/>
        <dsp:cNvSpPr/>
      </dsp:nvSpPr>
      <dsp:spPr>
        <a:xfrm>
          <a:off x="496252" y="3613076"/>
          <a:ext cx="8952385"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600" tIns="0" rIns="262600" bIns="0" numCol="1" spcCol="1270" anchor="ctr" anchorCtr="0">
          <a:noAutofit/>
        </a:bodyPr>
        <a:lstStyle/>
        <a:p>
          <a:pPr marL="0" lvl="0" indent="0" algn="l" defTabSz="889000">
            <a:lnSpc>
              <a:spcPct val="90000"/>
            </a:lnSpc>
            <a:spcBef>
              <a:spcPct val="0"/>
            </a:spcBef>
            <a:spcAft>
              <a:spcPct val="35000"/>
            </a:spcAft>
            <a:buNone/>
          </a:pPr>
          <a:r>
            <a:rPr lang="en-US" sz="2000" b="0" kern="1200" dirty="0">
              <a:latin typeface="Arial" panose="020B0604020202020204" pitchFamily="34" charset="0"/>
              <a:cs typeface="Arial" panose="020B0604020202020204" pitchFamily="34" charset="0"/>
            </a:rPr>
            <a:t>Adopt FYs 2020-2029 TYCIP</a:t>
          </a:r>
        </a:p>
      </dsp:txBody>
      <dsp:txXfrm>
        <a:off x="522191" y="3639015"/>
        <a:ext cx="8900507"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B818268-25ED-4882-95D6-AF5BAD933324}" type="datetimeFigureOut">
              <a:rPr lang="en-US" smtClean="0"/>
              <a:t>6/10/2019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040BCC-FEE1-4E2C-9973-A1B6D7FA5FE1}" type="slidenum">
              <a:rPr lang="en-US" smtClean="0"/>
              <a:t>‹#›</a:t>
            </a:fld>
            <a:endParaRPr lang="en-US"/>
          </a:p>
        </p:txBody>
      </p:sp>
    </p:spTree>
    <p:extLst>
      <p:ext uri="{BB962C8B-B14F-4D97-AF65-F5344CB8AC3E}">
        <p14:creationId xmlns:p14="http://schemas.microsoft.com/office/powerpoint/2010/main" val="375556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a:xfrm>
            <a:off x="701040" y="4298950"/>
            <a:ext cx="5547360" cy="4235450"/>
          </a:xfrm>
        </p:spPr>
        <p:txBody>
          <a:bodyPr/>
          <a:lstStyle/>
          <a:p>
            <a:pPr lvl="0"/>
            <a:r>
              <a:rPr lang="en-US" b="1" i="1" dirty="0"/>
              <a:t>Succession planning</a:t>
            </a:r>
            <a:r>
              <a:rPr lang="en-US" dirty="0"/>
              <a:t> – Over 30 percent of the Agency’s workforce is eligible for retirement over the next five years. Essential to the transfer of knowledge and expertise to the next generation of employees is timely recruitment. Included in the proposed biennial budget is the set-up of an estimated ten-full time equivalent (FTE) succession planning pool for recruitment of critical positions throughout the Agency;</a:t>
            </a:r>
          </a:p>
          <a:p>
            <a:r>
              <a:rPr lang="en-US" dirty="0"/>
              <a:t> </a:t>
            </a:r>
          </a:p>
          <a:p>
            <a:pPr lvl="0"/>
            <a:r>
              <a:rPr lang="en-US" b="1" i="1" dirty="0"/>
              <a:t>Cost containment</a:t>
            </a:r>
            <a:r>
              <a:rPr lang="en-US" dirty="0"/>
              <a:t> – Forecasted operations and maintenance expenses such as chemicals, operating fees, professional fees, and utilities are relatively stable as a result of the Agency’s continuing commitment to cost containment; </a:t>
            </a:r>
          </a:p>
          <a:p>
            <a:pPr lvl="0"/>
            <a:endParaRPr lang="en-US" b="1" i="1" dirty="0"/>
          </a:p>
          <a:p>
            <a:r>
              <a:rPr lang="en-US" b="1" i="1" dirty="0"/>
              <a:t>Upkeep of Agency assets</a:t>
            </a:r>
            <a:r>
              <a:rPr lang="en-US" dirty="0"/>
              <a:t> – Continue the transition from “corrective” to “predictive and preventative” maintenance of Agency assets to ensure regulatory compliance, avoid costly corrective maintenance, and effectively meet the Agency’s commitment to delivering a high quality level of service;</a:t>
            </a:r>
          </a:p>
          <a:p>
            <a:pPr lvl="0"/>
            <a:endParaRPr lang="en-US" b="1" i="1" dirty="0"/>
          </a:p>
          <a:p>
            <a:pPr lvl="0"/>
            <a:r>
              <a:rPr lang="en-US" b="1" i="1" dirty="0"/>
              <a:t>Optimize low interest debt</a:t>
            </a:r>
            <a:r>
              <a:rPr lang="en-US" dirty="0"/>
              <a:t> – Continue to secure low cost financing to finance capital expansion and improvement of Agency’s facilities to meet anticipated growth and increased service demands; and</a:t>
            </a:r>
          </a:p>
          <a:p>
            <a:r>
              <a:rPr lang="en-US" dirty="0"/>
              <a:t> </a:t>
            </a:r>
          </a:p>
          <a:p>
            <a:pPr lvl="0"/>
            <a:r>
              <a:rPr lang="en-US" b="1" i="1" dirty="0"/>
              <a:t>Transparency</a:t>
            </a:r>
            <a:r>
              <a:rPr lang="en-US" dirty="0"/>
              <a:t> – Continue to provide a platform for transparent communication and timely reporting. </a:t>
            </a:r>
          </a:p>
          <a:p>
            <a:endParaRPr lang="en-US" dirty="0"/>
          </a:p>
        </p:txBody>
      </p:sp>
      <p:sp>
        <p:nvSpPr>
          <p:cNvPr id="4" name="Slide Number Placeholder 3"/>
          <p:cNvSpPr>
            <a:spLocks noGrp="1"/>
          </p:cNvSpPr>
          <p:nvPr>
            <p:ph type="sldNum" sz="quarter" idx="10"/>
          </p:nvPr>
        </p:nvSpPr>
        <p:spPr/>
        <p:txBody>
          <a:bodyPr/>
          <a:lstStyle/>
          <a:p>
            <a:fld id="{3D040BCC-FEE1-4E2C-9973-A1B6D7FA5FE1}" type="slidenum">
              <a:rPr lang="en-US" smtClean="0"/>
              <a:t>2</a:t>
            </a:fld>
            <a:endParaRPr lang="en-US"/>
          </a:p>
        </p:txBody>
      </p:sp>
    </p:spTree>
    <p:extLst>
      <p:ext uri="{BB962C8B-B14F-4D97-AF65-F5344CB8AC3E}">
        <p14:creationId xmlns:p14="http://schemas.microsoft.com/office/powerpoint/2010/main" val="3499889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$677.1 million approx. 68% planned over first five years</a:t>
            </a:r>
          </a:p>
        </p:txBody>
      </p:sp>
      <p:sp>
        <p:nvSpPr>
          <p:cNvPr id="4" name="Slide Number Placeholder 3"/>
          <p:cNvSpPr>
            <a:spLocks noGrp="1"/>
          </p:cNvSpPr>
          <p:nvPr>
            <p:ph type="sldNum" sz="quarter" idx="5"/>
          </p:nvPr>
        </p:nvSpPr>
        <p:spPr/>
        <p:txBody>
          <a:bodyPr/>
          <a:lstStyle/>
          <a:p>
            <a:fld id="{3D040BCC-FEE1-4E2C-9973-A1B6D7FA5FE1}" type="slidenum">
              <a:rPr lang="en-US" smtClean="0"/>
              <a:t>3</a:t>
            </a:fld>
            <a:endParaRPr lang="en-US" dirty="0"/>
          </a:p>
        </p:txBody>
      </p:sp>
    </p:spTree>
    <p:extLst>
      <p:ext uri="{BB962C8B-B14F-4D97-AF65-F5344CB8AC3E}">
        <p14:creationId xmlns:p14="http://schemas.microsoft.com/office/powerpoint/2010/main" val="2779508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040BCC-FEE1-4E2C-9973-A1B6D7FA5FE1}" type="slidenum">
              <a:rPr lang="en-US" smtClean="0"/>
              <a:t>9</a:t>
            </a:fld>
            <a:endParaRPr lang="en-US"/>
          </a:p>
        </p:txBody>
      </p:sp>
    </p:spTree>
    <p:extLst>
      <p:ext uri="{BB962C8B-B14F-4D97-AF65-F5344CB8AC3E}">
        <p14:creationId xmlns:p14="http://schemas.microsoft.com/office/powerpoint/2010/main" val="271486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Recycled Water Projects $19.5M</a:t>
            </a:r>
          </a:p>
          <a:p>
            <a:r>
              <a:rPr lang="en-US" dirty="0"/>
              <a:t>   1299 Pressure Zone Pipeline Capacity Upgrade	$9.0M</a:t>
            </a:r>
          </a:p>
          <a:p>
            <a:r>
              <a:rPr lang="en-US" dirty="0"/>
              <a:t>   1630 E. Pipeline Segment B &amp; 1630 E. Reservoir	$6.4M</a:t>
            </a:r>
          </a:p>
          <a:p>
            <a:r>
              <a:rPr lang="en-US" dirty="0"/>
              <a:t>   RP-1 Outfall Parallel Line			$3.1M</a:t>
            </a:r>
          </a:p>
          <a:p>
            <a:r>
              <a:rPr lang="en-US" dirty="0"/>
              <a:t>   </a:t>
            </a:r>
            <a:r>
              <a:rPr lang="en-US" dirty="0" err="1"/>
              <a:t>Wineville</a:t>
            </a:r>
            <a:r>
              <a:rPr lang="en-US" dirty="0"/>
              <a:t> Basin Pipeline			$1.0M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040BCC-FEE1-4E2C-9973-A1B6D7FA5FE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9444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t="-8000"/>
          </a:stretch>
        </a:blipFill>
        <a:effectLst/>
      </p:bgPr>
    </p:bg>
    <p:spTree>
      <p:nvGrpSpPr>
        <p:cNvPr id="1" name=""/>
        <p:cNvGrpSpPr/>
        <p:nvPr/>
      </p:nvGrpSpPr>
      <p:grpSpPr>
        <a:xfrm>
          <a:off x="0" y="0"/>
          <a:ext cx="0" cy="0"/>
          <a:chOff x="0" y="0"/>
          <a:chExt cx="0" cy="0"/>
        </a:xfrm>
      </p:grpSpPr>
      <p:pic>
        <p:nvPicPr>
          <p:cNvPr id="8" name="Picture 7"/>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8105" y="6066098"/>
            <a:ext cx="3123096" cy="791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Picture Placeholder 15"/>
          <p:cNvSpPr>
            <a:spLocks noGrp="1"/>
          </p:cNvSpPr>
          <p:nvPr>
            <p:ph type="pic" sz="quarter" idx="13"/>
          </p:nvPr>
        </p:nvSpPr>
        <p:spPr>
          <a:xfrm>
            <a:off x="596181" y="3505200"/>
            <a:ext cx="3251200" cy="1905000"/>
          </a:xfrm>
          <a:ln w="50800">
            <a:solidFill>
              <a:srgbClr val="F5B637"/>
            </a:solidFill>
          </a:ln>
        </p:spPr>
        <p:txBody>
          <a:bodyPr/>
          <a:lstStyle/>
          <a:p>
            <a:r>
              <a:rPr lang="en-US"/>
              <a:t>Click icon to add picture</a:t>
            </a:r>
          </a:p>
        </p:txBody>
      </p:sp>
      <p:sp>
        <p:nvSpPr>
          <p:cNvPr id="18" name="Title 17"/>
          <p:cNvSpPr>
            <a:spLocks noGrp="1"/>
          </p:cNvSpPr>
          <p:nvPr>
            <p:ph type="title" hasCustomPrompt="1"/>
          </p:nvPr>
        </p:nvSpPr>
        <p:spPr>
          <a:xfrm>
            <a:off x="609600" y="2057400"/>
            <a:ext cx="10972800" cy="1143000"/>
          </a:xfrm>
        </p:spPr>
        <p:txBody>
          <a:bodyPr>
            <a:normAutofit/>
          </a:bodyPr>
          <a:lstStyle>
            <a:lvl1pPr algn="ctr">
              <a:defRPr sz="4800" b="0" baseline="0">
                <a:solidFill>
                  <a:schemeClr val="tx1"/>
                </a:solidFill>
                <a:latin typeface="Arial" panose="020B0604020202020204" pitchFamily="34" charset="0"/>
                <a:cs typeface="Arial" panose="020B0604020202020204" pitchFamily="34" charset="0"/>
              </a:defRPr>
            </a:lvl1pPr>
          </a:lstStyle>
          <a:p>
            <a:r>
              <a:rPr lang="en-US" dirty="0"/>
              <a:t>Add Presentation Title Here</a:t>
            </a:r>
          </a:p>
        </p:txBody>
      </p:sp>
      <p:sp>
        <p:nvSpPr>
          <p:cNvPr id="6" name="Picture Placeholder 15"/>
          <p:cNvSpPr>
            <a:spLocks noGrp="1"/>
          </p:cNvSpPr>
          <p:nvPr>
            <p:ph type="pic" sz="quarter" idx="14"/>
          </p:nvPr>
        </p:nvSpPr>
        <p:spPr>
          <a:xfrm>
            <a:off x="4477109" y="3505200"/>
            <a:ext cx="3251200" cy="1905000"/>
          </a:xfrm>
          <a:ln w="50800">
            <a:solidFill>
              <a:srgbClr val="F5B637"/>
            </a:solidFill>
          </a:ln>
        </p:spPr>
        <p:txBody>
          <a:bodyPr/>
          <a:lstStyle/>
          <a:p>
            <a:r>
              <a:rPr lang="en-US"/>
              <a:t>Click icon to add picture</a:t>
            </a:r>
          </a:p>
        </p:txBody>
      </p:sp>
      <p:sp>
        <p:nvSpPr>
          <p:cNvPr id="7" name="Picture Placeholder 15"/>
          <p:cNvSpPr>
            <a:spLocks noGrp="1"/>
          </p:cNvSpPr>
          <p:nvPr>
            <p:ph type="pic" sz="quarter" idx="15"/>
          </p:nvPr>
        </p:nvSpPr>
        <p:spPr>
          <a:xfrm>
            <a:off x="8331200" y="3505200"/>
            <a:ext cx="3251200" cy="1905000"/>
          </a:xfrm>
          <a:ln w="50800">
            <a:solidFill>
              <a:srgbClr val="F5B637"/>
            </a:solidFill>
          </a:ln>
        </p:spPr>
        <p:txBody>
          <a:bodyPr/>
          <a:lstStyle/>
          <a:p>
            <a:r>
              <a:rPr lang="en-US"/>
              <a:t>Click icon to add picture</a:t>
            </a:r>
          </a:p>
        </p:txBody>
      </p:sp>
      <p:sp>
        <p:nvSpPr>
          <p:cNvPr id="3" name="Text Placeholder 2"/>
          <p:cNvSpPr>
            <a:spLocks noGrp="1"/>
          </p:cNvSpPr>
          <p:nvPr>
            <p:ph type="body" sz="quarter" idx="16" hasCustomPrompt="1"/>
          </p:nvPr>
        </p:nvSpPr>
        <p:spPr>
          <a:xfrm>
            <a:off x="7874000" y="6157248"/>
            <a:ext cx="4165600" cy="609600"/>
          </a:xfrm>
        </p:spPr>
        <p:txBody>
          <a:bodyPr anchor="ctr">
            <a:noAutofit/>
          </a:bodyPr>
          <a:lstStyle>
            <a:lvl1pPr marL="0" indent="0" algn="ctr">
              <a:buNone/>
              <a:defRPr sz="1400">
                <a:latin typeface="Arial" panose="020B0604020202020204" pitchFamily="34" charset="0"/>
                <a:cs typeface="Arial" panose="020B0604020202020204" pitchFamily="34" charset="0"/>
              </a:defRPr>
            </a:lvl1pPr>
            <a:lvl2pPr>
              <a:defRPr sz="1400"/>
            </a:lvl2pPr>
            <a:lvl3pPr>
              <a:defRPr sz="1400"/>
            </a:lvl3pPr>
            <a:lvl4pPr>
              <a:defRPr sz="1400"/>
            </a:lvl4pPr>
            <a:lvl5pPr>
              <a:defRPr sz="1400"/>
            </a:lvl5pPr>
          </a:lstStyle>
          <a:p>
            <a:pPr lvl="0"/>
            <a:r>
              <a:rPr lang="en-US" dirty="0"/>
              <a:t>Presenter: Enter Name and name of mtg.</a:t>
            </a:r>
          </a:p>
        </p:txBody>
      </p:sp>
    </p:spTree>
    <p:extLst>
      <p:ext uri="{BB962C8B-B14F-4D97-AF65-F5344CB8AC3E}">
        <p14:creationId xmlns:p14="http://schemas.microsoft.com/office/powerpoint/2010/main" val="2055045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commendation Slide">
    <p:spTree>
      <p:nvGrpSpPr>
        <p:cNvPr id="1" name=""/>
        <p:cNvGrpSpPr/>
        <p:nvPr/>
      </p:nvGrpSpPr>
      <p:grpSpPr>
        <a:xfrm>
          <a:off x="0" y="0"/>
          <a:ext cx="0" cy="0"/>
          <a:chOff x="0" y="0"/>
          <a:chExt cx="0" cy="0"/>
        </a:xfrm>
      </p:grpSpPr>
      <p:sp>
        <p:nvSpPr>
          <p:cNvPr id="6" name="Content Placeholder 5"/>
          <p:cNvSpPr>
            <a:spLocks noGrp="1"/>
          </p:cNvSpPr>
          <p:nvPr>
            <p:ph sz="quarter" idx="12"/>
          </p:nvPr>
        </p:nvSpPr>
        <p:spPr>
          <a:xfrm>
            <a:off x="1117600" y="1981200"/>
            <a:ext cx="10058400" cy="2895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hasCustomPrompt="1"/>
          </p:nvPr>
        </p:nvSpPr>
        <p:spPr>
          <a:xfrm>
            <a:off x="1219200" y="5105400"/>
            <a:ext cx="9956800" cy="914400"/>
          </a:xfrm>
        </p:spPr>
        <p:txBody>
          <a:bodyPr anchor="ctr">
            <a:normAutofit/>
          </a:bodyPr>
          <a:lstStyle>
            <a:lvl1pPr marL="0" indent="0" algn="ctr">
              <a:buNone/>
              <a:defRPr sz="2000" baseline="0"/>
            </a:lvl1pPr>
          </a:lstStyle>
          <a:p>
            <a:pPr lvl="0"/>
            <a:r>
              <a:rPr lang="en-US" sz="2000" dirty="0"/>
              <a:t>IEUA Business Goal Reference Here</a:t>
            </a:r>
            <a:endParaRPr lang="en-US" dirty="0"/>
          </a:p>
        </p:txBody>
      </p:sp>
      <p:sp>
        <p:nvSpPr>
          <p:cNvPr id="12" name="TextBox 11"/>
          <p:cNvSpPr txBox="1"/>
          <p:nvPr userDrawn="1"/>
        </p:nvSpPr>
        <p:spPr>
          <a:xfrm>
            <a:off x="0" y="1"/>
            <a:ext cx="8636000" cy="584775"/>
          </a:xfrm>
          <a:prstGeom prst="rect">
            <a:avLst/>
          </a:prstGeom>
          <a:noFill/>
        </p:spPr>
        <p:txBody>
          <a:bodyPr wrap="square" rtlCol="0">
            <a:spAutoFit/>
          </a:bodyPr>
          <a:lstStyle/>
          <a:p>
            <a:r>
              <a:rPr lang="en-US" sz="3200" b="0" i="0" dirty="0">
                <a:solidFill>
                  <a:schemeClr val="tx1"/>
                </a:solidFill>
                <a:latin typeface="Arial" panose="020B0604020202020204" pitchFamily="34" charset="0"/>
                <a:cs typeface="Arial" panose="020B0604020202020204" pitchFamily="34" charset="0"/>
              </a:rPr>
              <a:t>Recommendation</a:t>
            </a:r>
          </a:p>
        </p:txBody>
      </p:sp>
      <p:sp>
        <p:nvSpPr>
          <p:cNvPr id="13" name="Slide Number Placeholder 6"/>
          <p:cNvSpPr>
            <a:spLocks noGrp="1"/>
          </p:cNvSpPr>
          <p:nvPr>
            <p:ph type="sldNum" sz="quarter" idx="14"/>
          </p:nvPr>
        </p:nvSpPr>
        <p:spPr>
          <a:xfrm>
            <a:off x="4572000" y="6400801"/>
            <a:ext cx="2844800" cy="365125"/>
          </a:xfrm>
        </p:spPr>
        <p:txBody>
          <a:bodyPr/>
          <a:lstStyle>
            <a:lvl1pPr algn="ctr">
              <a:defRPr/>
            </a:lvl1pPr>
          </a:lstStyle>
          <a:p>
            <a:fld id="{17744228-44C3-4F10-A146-6189D2F0A0C3}" type="slidenum">
              <a:rPr lang="en-US" smtClean="0"/>
              <a:pPr/>
              <a:t>‹#›</a:t>
            </a:fld>
            <a:endParaRPr lang="en-US"/>
          </a:p>
        </p:txBody>
      </p:sp>
    </p:spTree>
    <p:extLst>
      <p:ext uri="{BB962C8B-B14F-4D97-AF65-F5344CB8AC3E}">
        <p14:creationId xmlns:p14="http://schemas.microsoft.com/office/powerpoint/2010/main" val="147362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ext Steps">
    <p:spTree>
      <p:nvGrpSpPr>
        <p:cNvPr id="1" name=""/>
        <p:cNvGrpSpPr/>
        <p:nvPr/>
      </p:nvGrpSpPr>
      <p:grpSpPr>
        <a:xfrm>
          <a:off x="0" y="0"/>
          <a:ext cx="0" cy="0"/>
          <a:chOff x="0" y="0"/>
          <a:chExt cx="0" cy="0"/>
        </a:xfrm>
      </p:grpSpPr>
      <p:sp>
        <p:nvSpPr>
          <p:cNvPr id="6" name="Content Placeholder 5"/>
          <p:cNvSpPr>
            <a:spLocks noGrp="1"/>
          </p:cNvSpPr>
          <p:nvPr>
            <p:ph sz="quarter" idx="12"/>
          </p:nvPr>
        </p:nvSpPr>
        <p:spPr>
          <a:xfrm>
            <a:off x="1117600" y="1981200"/>
            <a:ext cx="10058400" cy="2895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hasCustomPrompt="1"/>
          </p:nvPr>
        </p:nvSpPr>
        <p:spPr>
          <a:xfrm>
            <a:off x="1219200" y="5105400"/>
            <a:ext cx="9956800" cy="914400"/>
          </a:xfrm>
        </p:spPr>
        <p:txBody>
          <a:bodyPr anchor="ctr">
            <a:normAutofit/>
          </a:bodyPr>
          <a:lstStyle>
            <a:lvl1pPr marL="0" indent="0" algn="ctr">
              <a:buNone/>
              <a:defRPr sz="2000" baseline="0"/>
            </a:lvl1pPr>
          </a:lstStyle>
          <a:p>
            <a:pPr lvl="0"/>
            <a:r>
              <a:rPr lang="en-US" sz="2000" dirty="0"/>
              <a:t>IEUA Business Goal Reference Here</a:t>
            </a:r>
            <a:endParaRPr lang="en-US" dirty="0"/>
          </a:p>
        </p:txBody>
      </p:sp>
      <p:sp>
        <p:nvSpPr>
          <p:cNvPr id="12" name="TextBox 11"/>
          <p:cNvSpPr txBox="1"/>
          <p:nvPr userDrawn="1"/>
        </p:nvSpPr>
        <p:spPr>
          <a:xfrm>
            <a:off x="0" y="76201"/>
            <a:ext cx="8636000" cy="584775"/>
          </a:xfrm>
          <a:prstGeom prst="rect">
            <a:avLst/>
          </a:prstGeom>
          <a:noFill/>
        </p:spPr>
        <p:txBody>
          <a:bodyPr wrap="square" rtlCol="0">
            <a:spAutoFit/>
          </a:bodyPr>
          <a:lstStyle/>
          <a:p>
            <a:r>
              <a:rPr lang="en-US" sz="3200" b="0" i="0" dirty="0">
                <a:solidFill>
                  <a:schemeClr val="tx1"/>
                </a:solidFill>
                <a:latin typeface="Arial" panose="020B0604020202020204" pitchFamily="34" charset="0"/>
                <a:cs typeface="Arial" panose="020B0604020202020204" pitchFamily="34" charset="0"/>
              </a:rPr>
              <a:t>Next Steps</a:t>
            </a:r>
          </a:p>
        </p:txBody>
      </p:sp>
      <p:sp>
        <p:nvSpPr>
          <p:cNvPr id="13" name="Slide Number Placeholder 6"/>
          <p:cNvSpPr>
            <a:spLocks noGrp="1"/>
          </p:cNvSpPr>
          <p:nvPr>
            <p:ph type="sldNum" sz="quarter" idx="14"/>
          </p:nvPr>
        </p:nvSpPr>
        <p:spPr>
          <a:xfrm>
            <a:off x="4572000" y="6400801"/>
            <a:ext cx="2844800" cy="365125"/>
          </a:xfrm>
        </p:spPr>
        <p:txBody>
          <a:bodyPr/>
          <a:lstStyle>
            <a:lvl1pPr algn="ctr">
              <a:defRPr/>
            </a:lvl1pPr>
          </a:lstStyle>
          <a:p>
            <a:fld id="{17744228-44C3-4F10-A146-6189D2F0A0C3}" type="slidenum">
              <a:rPr lang="en-US" smtClean="0"/>
              <a:pPr/>
              <a:t>‹#›</a:t>
            </a:fld>
            <a:endParaRPr lang="en-US"/>
          </a:p>
        </p:txBody>
      </p:sp>
    </p:spTree>
    <p:extLst>
      <p:ext uri="{BB962C8B-B14F-4D97-AF65-F5344CB8AC3E}">
        <p14:creationId xmlns:p14="http://schemas.microsoft.com/office/powerpoint/2010/main" val="774050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ard Mtg Title Slide">
    <p:bg>
      <p:bgPr>
        <a:blipFill dpi="0" rotWithShape="1">
          <a:blip r:embed="rId2">
            <a:lum/>
          </a:blip>
          <a:srcRect/>
          <a:stretch>
            <a:fillRect t="-8000"/>
          </a:stretch>
        </a:blipFill>
        <a:effectLst/>
      </p:bgPr>
    </p:bg>
    <p:spTree>
      <p:nvGrpSpPr>
        <p:cNvPr id="1" name=""/>
        <p:cNvGrpSpPr/>
        <p:nvPr/>
      </p:nvGrpSpPr>
      <p:grpSpPr>
        <a:xfrm>
          <a:off x="0" y="0"/>
          <a:ext cx="0" cy="0"/>
          <a:chOff x="0" y="0"/>
          <a:chExt cx="0" cy="0"/>
        </a:xfrm>
      </p:grpSpPr>
      <p:pic>
        <p:nvPicPr>
          <p:cNvPr id="8" name="Picture 7"/>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8105" y="6066098"/>
            <a:ext cx="3123096" cy="791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Picture Placeholder 15"/>
          <p:cNvSpPr>
            <a:spLocks noGrp="1"/>
          </p:cNvSpPr>
          <p:nvPr>
            <p:ph type="pic" sz="quarter" idx="13"/>
          </p:nvPr>
        </p:nvSpPr>
        <p:spPr>
          <a:xfrm>
            <a:off x="596181" y="4114800"/>
            <a:ext cx="3251200" cy="1905000"/>
          </a:xfrm>
          <a:ln w="50800">
            <a:solidFill>
              <a:srgbClr val="F5B637"/>
            </a:solidFill>
          </a:ln>
        </p:spPr>
        <p:txBody>
          <a:bodyPr/>
          <a:lstStyle/>
          <a:p>
            <a:r>
              <a:rPr lang="en-US"/>
              <a:t>Click icon to add picture</a:t>
            </a:r>
            <a:endParaRPr lang="en-US" dirty="0"/>
          </a:p>
        </p:txBody>
      </p:sp>
      <p:sp>
        <p:nvSpPr>
          <p:cNvPr id="18" name="Title 17"/>
          <p:cNvSpPr>
            <a:spLocks noGrp="1"/>
          </p:cNvSpPr>
          <p:nvPr>
            <p:ph type="title" hasCustomPrompt="1"/>
          </p:nvPr>
        </p:nvSpPr>
        <p:spPr>
          <a:xfrm>
            <a:off x="634521" y="1575040"/>
            <a:ext cx="10972800" cy="1143000"/>
          </a:xfrm>
        </p:spPr>
        <p:txBody>
          <a:bodyPr>
            <a:normAutofit/>
          </a:bodyPr>
          <a:lstStyle>
            <a:lvl1pPr algn="ctr">
              <a:defRPr sz="4800" b="0" baseline="0">
                <a:solidFill>
                  <a:schemeClr val="tx1"/>
                </a:solidFill>
                <a:latin typeface="Arial" panose="020B0604020202020204" pitchFamily="34" charset="0"/>
                <a:cs typeface="Arial" panose="020B0604020202020204" pitchFamily="34" charset="0"/>
              </a:defRPr>
            </a:lvl1pPr>
          </a:lstStyle>
          <a:p>
            <a:r>
              <a:rPr lang="en-US" dirty="0"/>
              <a:t>Add Presentation Title Here</a:t>
            </a:r>
          </a:p>
        </p:txBody>
      </p:sp>
      <p:sp>
        <p:nvSpPr>
          <p:cNvPr id="6" name="Picture Placeholder 15"/>
          <p:cNvSpPr>
            <a:spLocks noGrp="1"/>
          </p:cNvSpPr>
          <p:nvPr>
            <p:ph type="pic" sz="quarter" idx="14"/>
          </p:nvPr>
        </p:nvSpPr>
        <p:spPr>
          <a:xfrm>
            <a:off x="4477109" y="4114800"/>
            <a:ext cx="3251200" cy="1905000"/>
          </a:xfrm>
          <a:ln w="50800">
            <a:solidFill>
              <a:srgbClr val="F5B637"/>
            </a:solidFill>
          </a:ln>
        </p:spPr>
        <p:txBody>
          <a:bodyPr/>
          <a:lstStyle/>
          <a:p>
            <a:r>
              <a:rPr lang="en-US"/>
              <a:t>Click icon to add picture</a:t>
            </a:r>
          </a:p>
        </p:txBody>
      </p:sp>
      <p:sp>
        <p:nvSpPr>
          <p:cNvPr id="7" name="Picture Placeholder 15"/>
          <p:cNvSpPr>
            <a:spLocks noGrp="1"/>
          </p:cNvSpPr>
          <p:nvPr>
            <p:ph type="pic" sz="quarter" idx="15"/>
          </p:nvPr>
        </p:nvSpPr>
        <p:spPr>
          <a:xfrm>
            <a:off x="8331200" y="4114800"/>
            <a:ext cx="3251200" cy="1905000"/>
          </a:xfrm>
          <a:ln w="50800">
            <a:solidFill>
              <a:srgbClr val="F5B637"/>
            </a:solidFill>
          </a:ln>
        </p:spPr>
        <p:txBody>
          <a:bodyPr/>
          <a:lstStyle/>
          <a:p>
            <a:r>
              <a:rPr lang="en-US"/>
              <a:t>Click icon to add picture</a:t>
            </a:r>
          </a:p>
        </p:txBody>
      </p:sp>
      <p:sp>
        <p:nvSpPr>
          <p:cNvPr id="15" name="Text Placeholder 14"/>
          <p:cNvSpPr>
            <a:spLocks noGrp="1"/>
          </p:cNvSpPr>
          <p:nvPr>
            <p:ph type="body" sz="quarter" idx="17" hasCustomPrompt="1"/>
          </p:nvPr>
        </p:nvSpPr>
        <p:spPr>
          <a:xfrm>
            <a:off x="8026400" y="6248401"/>
            <a:ext cx="3962400" cy="511259"/>
          </a:xfrm>
        </p:spPr>
        <p:txBody>
          <a:bodyPr>
            <a:noAutofit/>
          </a:bodyPr>
          <a:lstStyle>
            <a:lvl1pPr marL="0" indent="0" algn="ctr">
              <a:buNone/>
              <a:defRPr sz="1400" baseline="0"/>
            </a:lvl1pPr>
            <a:lvl2pPr>
              <a:defRPr sz="1400"/>
            </a:lvl2pPr>
            <a:lvl3pPr>
              <a:defRPr sz="1200"/>
            </a:lvl3pPr>
            <a:lvl4pPr>
              <a:defRPr sz="1100"/>
            </a:lvl4pPr>
            <a:lvl5pPr>
              <a:defRPr sz="1100"/>
            </a:lvl5pPr>
          </a:lstStyle>
          <a:p>
            <a:pPr lvl="0"/>
            <a:r>
              <a:rPr lang="en-US" dirty="0"/>
              <a:t>Presenter: Enter Name                  Enter month and year</a:t>
            </a:r>
          </a:p>
        </p:txBody>
      </p:sp>
      <p:sp>
        <p:nvSpPr>
          <p:cNvPr id="19" name="Text Placeholder 10"/>
          <p:cNvSpPr>
            <a:spLocks noGrp="1"/>
          </p:cNvSpPr>
          <p:nvPr>
            <p:ph type="body" sz="quarter" idx="18" hasCustomPrompt="1"/>
          </p:nvPr>
        </p:nvSpPr>
        <p:spPr>
          <a:xfrm>
            <a:off x="1524000" y="2971800"/>
            <a:ext cx="9347200" cy="585014"/>
          </a:xfrm>
        </p:spPr>
        <p:txBody>
          <a:bodyPr/>
          <a:lstStyle>
            <a:lvl1pPr marL="0" indent="0" algn="ctr">
              <a:buNone/>
              <a:defRPr baseline="0"/>
            </a:lvl1pPr>
          </a:lstStyle>
          <a:p>
            <a:r>
              <a:rPr lang="en-US" sz="2800" dirty="0"/>
              <a:t>“Enter Meeting Title – i.e. Board Meeting”</a:t>
            </a:r>
          </a:p>
        </p:txBody>
      </p:sp>
    </p:spTree>
    <p:extLst>
      <p:ext uri="{BB962C8B-B14F-4D97-AF65-F5344CB8AC3E}">
        <p14:creationId xmlns:p14="http://schemas.microsoft.com/office/powerpoint/2010/main" val="3158199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pPr algn="ctr"/>
            <a:fld id="{60E879C5-AE8C-412A-8AA2-F61684EAF3C7}" type="slidenum">
              <a:rPr lang="en-US" smtClean="0"/>
              <a:pPr algn="ctr"/>
              <a:t>‹#›</a:t>
            </a:fld>
            <a:endParaRPr lang="en-US" dirty="0"/>
          </a:p>
        </p:txBody>
      </p:sp>
      <p:sp>
        <p:nvSpPr>
          <p:cNvPr id="5" name="Picture Placeholder 4"/>
          <p:cNvSpPr>
            <a:spLocks noGrp="1"/>
          </p:cNvSpPr>
          <p:nvPr>
            <p:ph type="pic" sz="quarter" idx="11"/>
          </p:nvPr>
        </p:nvSpPr>
        <p:spPr>
          <a:xfrm>
            <a:off x="965200" y="1676400"/>
            <a:ext cx="10261600" cy="4343400"/>
          </a:xfrm>
        </p:spPr>
        <p:txBody>
          <a:bodyPr/>
          <a:lstStyle/>
          <a:p>
            <a:r>
              <a:rPr lang="en-US"/>
              <a:t>Click icon to add picture</a:t>
            </a:r>
            <a:endParaRPr lang="en-US" dirty="0"/>
          </a:p>
        </p:txBody>
      </p:sp>
    </p:spTree>
    <p:extLst>
      <p:ext uri="{BB962C8B-B14F-4D97-AF65-F5344CB8AC3E}">
        <p14:creationId xmlns:p14="http://schemas.microsoft.com/office/powerpoint/2010/main" val="683813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pPr algn="ctr"/>
            <a:fld id="{60E879C5-AE8C-412A-8AA2-F61684EAF3C7}" type="slidenum">
              <a:rPr lang="en-US" smtClean="0"/>
              <a:pPr algn="ctr"/>
              <a:t>‹#›</a:t>
            </a:fld>
            <a:endParaRPr lang="en-US" dirty="0"/>
          </a:p>
        </p:txBody>
      </p:sp>
      <p:sp>
        <p:nvSpPr>
          <p:cNvPr id="5" name="Text Placeholder 4"/>
          <p:cNvSpPr>
            <a:spLocks noGrp="1"/>
          </p:cNvSpPr>
          <p:nvPr>
            <p:ph type="body" sz="quarter" idx="11"/>
          </p:nvPr>
        </p:nvSpPr>
        <p:spPr>
          <a:xfrm>
            <a:off x="355600" y="1676400"/>
            <a:ext cx="11480800" cy="3581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51923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martart Only Sl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4673600" y="6324601"/>
            <a:ext cx="2844800" cy="365125"/>
          </a:xfrm>
        </p:spPr>
        <p:txBody>
          <a:bodyPr/>
          <a:lstStyle>
            <a:lvl1pPr algn="ctr">
              <a:defRPr/>
            </a:lvl1pPr>
          </a:lstStyle>
          <a:p>
            <a:fld id="{17744228-44C3-4F10-A146-6189D2F0A0C3}" type="slidenum">
              <a:rPr lang="en-US" smtClean="0"/>
              <a:pPr/>
              <a:t>‹#›</a:t>
            </a:fld>
            <a:endParaRPr lang="en-US" dirty="0"/>
          </a:p>
        </p:txBody>
      </p:sp>
      <p:sp>
        <p:nvSpPr>
          <p:cNvPr id="7" name="SmartArt Placeholder 6"/>
          <p:cNvSpPr>
            <a:spLocks noGrp="1"/>
          </p:cNvSpPr>
          <p:nvPr>
            <p:ph type="dgm" sz="quarter" idx="13"/>
          </p:nvPr>
        </p:nvSpPr>
        <p:spPr>
          <a:xfrm>
            <a:off x="645885" y="1981200"/>
            <a:ext cx="11139715" cy="4114800"/>
          </a:xfrm>
        </p:spPr>
        <p:txBody>
          <a:bodyPr/>
          <a:lstStyle/>
          <a:p>
            <a:r>
              <a:rPr lang="en-US"/>
              <a:t>Click icon to add SmartArt graphic</a:t>
            </a:r>
            <a:endParaRPr lang="en-US" dirty="0"/>
          </a:p>
        </p:txBody>
      </p:sp>
    </p:spTree>
    <p:extLst>
      <p:ext uri="{BB962C8B-B14F-4D97-AF65-F5344CB8AC3E}">
        <p14:creationId xmlns:p14="http://schemas.microsoft.com/office/powerpoint/2010/main" val="237964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rtart &amp; Text Sl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4673600" y="6324601"/>
            <a:ext cx="2844800" cy="365125"/>
          </a:xfrm>
        </p:spPr>
        <p:txBody>
          <a:bodyPr/>
          <a:lstStyle>
            <a:lvl1pPr algn="ctr">
              <a:defRPr/>
            </a:lvl1pPr>
          </a:lstStyle>
          <a:p>
            <a:fld id="{17744228-44C3-4F10-A146-6189D2F0A0C3}" type="slidenum">
              <a:rPr lang="en-US" smtClean="0"/>
              <a:pPr/>
              <a:t>‹#›</a:t>
            </a:fld>
            <a:endParaRPr lang="en-US" dirty="0"/>
          </a:p>
        </p:txBody>
      </p:sp>
      <p:sp>
        <p:nvSpPr>
          <p:cNvPr id="7" name="SmartArt Placeholder 6"/>
          <p:cNvSpPr>
            <a:spLocks noGrp="1"/>
          </p:cNvSpPr>
          <p:nvPr>
            <p:ph type="dgm" sz="quarter" idx="13"/>
          </p:nvPr>
        </p:nvSpPr>
        <p:spPr>
          <a:xfrm>
            <a:off x="6197600" y="1981200"/>
            <a:ext cx="5588000" cy="4114800"/>
          </a:xfrm>
        </p:spPr>
        <p:txBody>
          <a:bodyPr/>
          <a:lstStyle/>
          <a:p>
            <a:r>
              <a:rPr lang="en-US"/>
              <a:t>Click icon to add SmartArt graphic</a:t>
            </a:r>
          </a:p>
        </p:txBody>
      </p:sp>
      <p:sp>
        <p:nvSpPr>
          <p:cNvPr id="6" name="Text Placeholder 5"/>
          <p:cNvSpPr>
            <a:spLocks noGrp="1"/>
          </p:cNvSpPr>
          <p:nvPr>
            <p:ph type="body" sz="quarter" idx="14"/>
          </p:nvPr>
        </p:nvSpPr>
        <p:spPr>
          <a:xfrm>
            <a:off x="406400" y="1981200"/>
            <a:ext cx="5588000" cy="4114800"/>
          </a:xfrm>
        </p:spPr>
        <p:txBody>
          <a:bodyPr/>
          <a:lstStyle>
            <a:lvl2pPr>
              <a:defRPr>
                <a:solidFill>
                  <a:schemeClr val="tx2"/>
                </a:solidFill>
              </a:defRPr>
            </a:lvl2pPr>
            <a:lvl3pPr>
              <a:defRPr>
                <a:solidFill>
                  <a:schemeClr val="accent2"/>
                </a:solidFill>
              </a:defRPr>
            </a:lvl3pPr>
            <a:lvl4pPr>
              <a:defRPr>
                <a:solidFill>
                  <a:schemeClr val="accent1"/>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4110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ext Content Slide Layout">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10972800" cy="1143000"/>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673600" y="6346372"/>
            <a:ext cx="2844800" cy="365125"/>
          </a:xfrm>
        </p:spPr>
        <p:txBody>
          <a:bodyPr/>
          <a:lstStyle/>
          <a:p>
            <a:pPr algn="ctr"/>
            <a:fld id="{17744228-44C3-4F10-A146-6189D2F0A0C3}" type="slidenum">
              <a:rPr lang="en-US" smtClean="0"/>
              <a:pPr algn="ctr"/>
              <a:t>‹#›</a:t>
            </a:fld>
            <a:endParaRPr lang="en-US" dirty="0"/>
          </a:p>
        </p:txBody>
      </p:sp>
    </p:spTree>
    <p:extLst>
      <p:ext uri="{BB962C8B-B14F-4D97-AF65-F5344CB8AC3E}">
        <p14:creationId xmlns:p14="http://schemas.microsoft.com/office/powerpoint/2010/main" val="795657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Chart Content Sl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a:xfrm>
            <a:off x="609600" y="1981201"/>
            <a:ext cx="10972800" cy="1752600"/>
          </a:xfrm>
        </p:spPr>
        <p:txBody>
          <a:body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12"/>
          </p:nvPr>
        </p:nvSpPr>
        <p:spPr>
          <a:xfrm>
            <a:off x="4673600" y="6346372"/>
            <a:ext cx="2844800" cy="365125"/>
          </a:xfrm>
        </p:spPr>
        <p:txBody>
          <a:bodyPr/>
          <a:lstStyle/>
          <a:p>
            <a:pPr algn="ctr"/>
            <a:fld id="{17744228-44C3-4F10-A146-6189D2F0A0C3}" type="slidenum">
              <a:rPr lang="en-US" smtClean="0"/>
              <a:pPr algn="ctr"/>
              <a:t>‹#›</a:t>
            </a:fld>
            <a:endParaRPr lang="en-US" dirty="0"/>
          </a:p>
        </p:txBody>
      </p:sp>
      <p:sp>
        <p:nvSpPr>
          <p:cNvPr id="7" name="Chart Placeholder 6"/>
          <p:cNvSpPr>
            <a:spLocks noGrp="1"/>
          </p:cNvSpPr>
          <p:nvPr>
            <p:ph type="chart" sz="quarter" idx="13"/>
          </p:nvPr>
        </p:nvSpPr>
        <p:spPr>
          <a:xfrm>
            <a:off x="609600" y="3886200"/>
            <a:ext cx="10972800" cy="2209800"/>
          </a:xfrm>
        </p:spPr>
        <p:txBody>
          <a:bodyPr/>
          <a:lstStyle/>
          <a:p>
            <a:r>
              <a:rPr lang="en-US"/>
              <a:t>Click icon to add chart</a:t>
            </a:r>
          </a:p>
        </p:txBody>
      </p:sp>
    </p:spTree>
    <p:extLst>
      <p:ext uri="{BB962C8B-B14F-4D97-AF65-F5344CB8AC3E}">
        <p14:creationId xmlns:p14="http://schemas.microsoft.com/office/powerpoint/2010/main" val="1345047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Text Content Sl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057401"/>
            <a:ext cx="53848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057401"/>
            <a:ext cx="53848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4572000" y="6313262"/>
            <a:ext cx="2844800" cy="365125"/>
          </a:xfrm>
        </p:spPr>
        <p:txBody>
          <a:bodyPr/>
          <a:lstStyle>
            <a:lvl1pPr algn="ctr">
              <a:defRPr/>
            </a:lvl1pPr>
          </a:lstStyle>
          <a:p>
            <a:fld id="{17744228-44C3-4F10-A146-6189D2F0A0C3}" type="slidenum">
              <a:rPr lang="en-US" smtClean="0"/>
              <a:pPr/>
              <a:t>‹#›</a:t>
            </a:fld>
            <a:endParaRPr lang="en-US"/>
          </a:p>
        </p:txBody>
      </p:sp>
    </p:spTree>
    <p:extLst>
      <p:ext uri="{BB962C8B-B14F-4D97-AF65-F5344CB8AC3E}">
        <p14:creationId xmlns:p14="http://schemas.microsoft.com/office/powerpoint/2010/main" val="1674533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28600"/>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981201"/>
            <a:ext cx="10972800" cy="4144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673600" y="640080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pPr algn="ctr"/>
            <a:fld id="{60E879C5-AE8C-412A-8AA2-F61684EAF3C7}" type="slidenum">
              <a:rPr lang="en-US" smtClean="0"/>
              <a:pPr algn="ctr"/>
              <a:t>‹#›</a:t>
            </a:fld>
            <a:endParaRPr lang="en-US" dirty="0"/>
          </a:p>
        </p:txBody>
      </p:sp>
      <p:pic>
        <p:nvPicPr>
          <p:cNvPr id="7" name="Picture 6"/>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28105" y="6066098"/>
            <a:ext cx="3123096" cy="791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134274"/>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9" r:id="rId4"/>
    <p:sldLayoutId id="2147483654" r:id="rId5"/>
    <p:sldLayoutId id="2147483655" r:id="rId6"/>
    <p:sldLayoutId id="2147483650" r:id="rId7"/>
    <p:sldLayoutId id="2147483656" r:id="rId8"/>
    <p:sldLayoutId id="2147483652" r:id="rId9"/>
    <p:sldLayoutId id="2147483657" r:id="rId10"/>
    <p:sldLayoutId id="2147483658" r:id="rId11"/>
  </p:sldLayoutIdLst>
  <p:hf hdr="0" dt="0"/>
  <p:txStyles>
    <p:titleStyle>
      <a:lvl1pPr algn="l" defTabSz="9144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40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000" kern="1200">
          <a:solidFill>
            <a:schemeClr val="accent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1800" kern="1200">
          <a:solidFill>
            <a:schemeClr val="accent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Times New Roman" panose="02020603050405020304" pitchFamily="18" charset="0"/>
        <a:buChar char="˃"/>
        <a:defRPr sz="18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11150121" cy="1270240"/>
          </a:xfrm>
        </p:spPr>
        <p:txBody>
          <a:bodyPr>
            <a:normAutofit/>
          </a:bodyPr>
          <a:lstStyle/>
          <a:p>
            <a:r>
              <a:rPr lang="en-US" sz="3200" b="1" dirty="0"/>
              <a:t>Fiscal Years 2019/20 and 2020/21</a:t>
            </a:r>
            <a:br>
              <a:rPr lang="en-US" sz="3200" b="1" dirty="0"/>
            </a:br>
            <a:r>
              <a:rPr lang="en-US" sz="3200" b="1" dirty="0"/>
              <a:t>Biennial Budget Adoption</a:t>
            </a:r>
          </a:p>
        </p:txBody>
      </p:sp>
      <p:sp>
        <p:nvSpPr>
          <p:cNvPr id="4" name="Text Placeholder 3"/>
          <p:cNvSpPr>
            <a:spLocks noGrp="1"/>
          </p:cNvSpPr>
          <p:nvPr>
            <p:ph type="body" sz="quarter" idx="17"/>
          </p:nvPr>
        </p:nvSpPr>
        <p:spPr/>
        <p:txBody>
          <a:bodyPr/>
          <a:lstStyle/>
          <a:p>
            <a:r>
              <a:rPr lang="en-US" dirty="0"/>
              <a:t>Christina Valencia</a:t>
            </a:r>
          </a:p>
          <a:p>
            <a:r>
              <a:rPr lang="en-US" dirty="0"/>
              <a:t>June 2019</a:t>
            </a:r>
          </a:p>
        </p:txBody>
      </p:sp>
      <p:sp>
        <p:nvSpPr>
          <p:cNvPr id="5" name="Text Placeholder 4"/>
          <p:cNvSpPr>
            <a:spLocks noGrp="1"/>
          </p:cNvSpPr>
          <p:nvPr>
            <p:ph type="body" sz="quarter" idx="18"/>
          </p:nvPr>
        </p:nvSpPr>
        <p:spPr>
          <a:xfrm>
            <a:off x="2667000" y="3122979"/>
            <a:ext cx="7010400" cy="585014"/>
          </a:xfrm>
        </p:spPr>
        <p:txBody>
          <a:bodyPr>
            <a:normAutofit/>
          </a:bodyPr>
          <a:lstStyle/>
          <a:p>
            <a:r>
              <a:rPr lang="en-US" dirty="0"/>
              <a:t>Board Meeting</a:t>
            </a:r>
          </a:p>
        </p:txBody>
      </p:sp>
      <p:pic>
        <p:nvPicPr>
          <p:cNvPr id="11" name="Picture Placeholder 10">
            <a:extLst>
              <a:ext uri="{FF2B5EF4-FFF2-40B4-BE49-F238E27FC236}">
                <a16:creationId xmlns:a16="http://schemas.microsoft.com/office/drawing/2014/main" id="{A9BCF712-5A59-4AF3-BF09-908B11C74418}"/>
              </a:ext>
            </a:extLst>
          </p:cNvPr>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t="10947" b="10947"/>
          <a:stretch>
            <a:fillRect/>
          </a:stretch>
        </p:blipFill>
        <p:spPr/>
      </p:pic>
      <p:pic>
        <p:nvPicPr>
          <p:cNvPr id="15" name="Picture Placeholder 14">
            <a:extLst>
              <a:ext uri="{FF2B5EF4-FFF2-40B4-BE49-F238E27FC236}">
                <a16:creationId xmlns:a16="http://schemas.microsoft.com/office/drawing/2014/main" id="{8F51F015-5DE8-4515-BC63-502471150F31}"/>
              </a:ext>
            </a:extLst>
          </p:cNvPr>
          <p:cNvPicPr>
            <a:picLocks noGrp="1" noChangeAspect="1"/>
          </p:cNvPicPr>
          <p:nvPr>
            <p:ph type="pic" sz="quarter" idx="14"/>
          </p:nvPr>
        </p:nvPicPr>
        <p:blipFill>
          <a:blip r:embed="rId3" cstate="print">
            <a:extLst>
              <a:ext uri="{28A0092B-C50C-407E-A947-70E740481C1C}">
                <a14:useLocalDpi xmlns:a14="http://schemas.microsoft.com/office/drawing/2010/main" val="0"/>
              </a:ext>
            </a:extLst>
          </a:blip>
          <a:srcRect t="11205" b="11205"/>
          <a:stretch>
            <a:fillRect/>
          </a:stretch>
        </p:blipFill>
        <p:spPr/>
      </p:pic>
      <p:pic>
        <p:nvPicPr>
          <p:cNvPr id="19" name="Picture Placeholder 18">
            <a:extLst>
              <a:ext uri="{FF2B5EF4-FFF2-40B4-BE49-F238E27FC236}">
                <a16:creationId xmlns:a16="http://schemas.microsoft.com/office/drawing/2014/main" id="{34B940EC-5014-4309-B4F0-BBDA47F574B6}"/>
              </a:ext>
            </a:extLst>
          </p:cNvPr>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t="10910" b="10910"/>
          <a:stretch>
            <a:fillRect/>
          </a:stretch>
        </p:blipFill>
        <p:spPr/>
      </p:pic>
    </p:spTree>
    <p:extLst>
      <p:ext uri="{BB962C8B-B14F-4D97-AF65-F5344CB8AC3E}">
        <p14:creationId xmlns:p14="http://schemas.microsoft.com/office/powerpoint/2010/main" val="236102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7" y="0"/>
            <a:ext cx="8229600" cy="1143000"/>
          </a:xfrm>
        </p:spPr>
        <p:txBody>
          <a:bodyPr>
            <a:normAutofit/>
          </a:bodyPr>
          <a:lstStyle/>
          <a:p>
            <a:r>
              <a:rPr lang="en-US" dirty="0"/>
              <a:t>Recommendation</a:t>
            </a: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7744228-44C3-4F10-A146-6189D2F0A0C3}" type="slidenum">
              <a:rPr kumimoji="0" lang="en-US" sz="1200" b="0" i="0" u="none" strike="noStrike" kern="1200" cap="none" spc="0" normalizeH="0" baseline="0" noProof="0" smtClean="0">
                <a:ln>
                  <a:noFill/>
                </a:ln>
                <a:solidFill>
                  <a:srgbClr val="1F497D">
                    <a:tint val="75000"/>
                  </a:srgb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1F497D">
                  <a:tint val="75000"/>
                </a:srgbClr>
              </a:solidFill>
              <a:effectLst/>
              <a:uLnTx/>
              <a:uFillTx/>
              <a:latin typeface="Arial" panose="020B0604020202020204" pitchFamily="34" charset="0"/>
              <a:ea typeface="+mn-ea"/>
              <a:cs typeface="Arial" panose="020B0604020202020204" pitchFamily="34" charset="0"/>
            </a:endParaRPr>
          </a:p>
        </p:txBody>
      </p:sp>
      <p:graphicFrame>
        <p:nvGraphicFramePr>
          <p:cNvPr id="5" name="Diagram 4">
            <a:extLst>
              <a:ext uri="{FF2B5EF4-FFF2-40B4-BE49-F238E27FC236}">
                <a16:creationId xmlns:a16="http://schemas.microsoft.com/office/drawing/2014/main" id="{7B1B1318-593A-4871-A9C1-E5E830B0D17B}"/>
              </a:ext>
            </a:extLst>
          </p:cNvPr>
          <p:cNvGraphicFramePr/>
          <p:nvPr>
            <p:extLst>
              <p:ext uri="{D42A27DB-BD31-4B8C-83A1-F6EECF244321}">
                <p14:modId xmlns:p14="http://schemas.microsoft.com/office/powerpoint/2010/main" val="605542854"/>
              </p:ext>
            </p:extLst>
          </p:nvPr>
        </p:nvGraphicFramePr>
        <p:xfrm>
          <a:off x="1428750" y="1425152"/>
          <a:ext cx="9925050" cy="44413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B5386E60-DD6A-481D-949F-2CEFF9EA87EC}"/>
              </a:ext>
            </a:extLst>
          </p:cNvPr>
          <p:cNvSpPr/>
          <p:nvPr/>
        </p:nvSpPr>
        <p:spPr>
          <a:xfrm>
            <a:off x="1638300" y="5866524"/>
            <a:ext cx="8915400" cy="276999"/>
          </a:xfrm>
          <a:prstGeom prst="rect">
            <a:avLst/>
          </a:prstGeom>
        </p:spPr>
        <p:txBody>
          <a:bodyPr wrap="square">
            <a:spAutoFit/>
          </a:bodyPr>
          <a:lstStyle/>
          <a:p>
            <a:pPr algn="ctr"/>
            <a:r>
              <a:rPr lang="en-US" sz="1200" i="1" dirty="0">
                <a:latin typeface="Arial" panose="020B0604020202020204" pitchFamily="34" charset="0"/>
                <a:cs typeface="Arial" panose="020B0604020202020204" pitchFamily="34" charset="0"/>
              </a:rPr>
              <a:t>The Biennial Budget is consistent with the Agency’s business goal of fiscal responsibility and prudent financial planning</a:t>
            </a:r>
            <a:r>
              <a:rPr lang="en-US" sz="1200" i="1" dirty="0"/>
              <a:t>.</a:t>
            </a:r>
            <a:endParaRPr lang="en-US" sz="1600" dirty="0"/>
          </a:p>
        </p:txBody>
      </p:sp>
    </p:spTree>
    <p:extLst>
      <p:ext uri="{BB962C8B-B14F-4D97-AF65-F5344CB8AC3E}">
        <p14:creationId xmlns:p14="http://schemas.microsoft.com/office/powerpoint/2010/main" val="308675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4800" y="76200"/>
            <a:ext cx="8229600" cy="1143000"/>
          </a:xfrm>
        </p:spPr>
        <p:txBody>
          <a:bodyPr/>
          <a:lstStyle/>
          <a:p>
            <a:r>
              <a:rPr lang="en-US" dirty="0"/>
              <a:t>Key Areas of Focus </a:t>
            </a:r>
            <a:br>
              <a:rPr lang="en-US" dirty="0"/>
            </a:br>
            <a:r>
              <a:rPr lang="en-US" dirty="0"/>
              <a:t>Over the Next Two Years</a:t>
            </a:r>
          </a:p>
        </p:txBody>
      </p:sp>
      <p:graphicFrame>
        <p:nvGraphicFramePr>
          <p:cNvPr id="2" name="Diagram 1">
            <a:extLst>
              <a:ext uri="{FF2B5EF4-FFF2-40B4-BE49-F238E27FC236}">
                <a16:creationId xmlns:a16="http://schemas.microsoft.com/office/drawing/2014/main" id="{62FCDD48-BAA0-4C64-BB0A-6DD350620331}"/>
              </a:ext>
            </a:extLst>
          </p:cNvPr>
          <p:cNvGraphicFramePr/>
          <p:nvPr>
            <p:extLst>
              <p:ext uri="{D42A27DB-BD31-4B8C-83A1-F6EECF244321}">
                <p14:modId xmlns:p14="http://schemas.microsoft.com/office/powerpoint/2010/main" val="848248350"/>
              </p:ext>
            </p:extLst>
          </p:nvPr>
        </p:nvGraphicFramePr>
        <p:xfrm>
          <a:off x="2209800" y="1600200"/>
          <a:ext cx="8128000" cy="4419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18719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B011-3F2E-4679-9C36-98E92C3F6172}"/>
              </a:ext>
            </a:extLst>
          </p:cNvPr>
          <p:cNvSpPr>
            <a:spLocks noGrp="1"/>
          </p:cNvSpPr>
          <p:nvPr>
            <p:ph type="title"/>
          </p:nvPr>
        </p:nvSpPr>
        <p:spPr>
          <a:xfrm>
            <a:off x="126121" y="-254779"/>
            <a:ext cx="10972800" cy="1143000"/>
          </a:xfrm>
        </p:spPr>
        <p:txBody>
          <a:bodyPr/>
          <a:lstStyle/>
          <a:p>
            <a:r>
              <a:rPr lang="en-US" dirty="0"/>
              <a:t>Proposed TYCIP $921M</a:t>
            </a:r>
          </a:p>
        </p:txBody>
      </p:sp>
      <p:sp>
        <p:nvSpPr>
          <p:cNvPr id="4" name="Slide Number Placeholder 3">
            <a:extLst>
              <a:ext uri="{FF2B5EF4-FFF2-40B4-BE49-F238E27FC236}">
                <a16:creationId xmlns:a16="http://schemas.microsoft.com/office/drawing/2014/main" id="{2C8967A8-E0CD-4BC7-9BC9-B42DEBDD44F5}"/>
              </a:ext>
            </a:extLst>
          </p:cNvPr>
          <p:cNvSpPr>
            <a:spLocks noGrp="1"/>
          </p:cNvSpPr>
          <p:nvPr>
            <p:ph type="sldNum" sz="quarter" idx="12"/>
          </p:nvPr>
        </p:nvSpPr>
        <p:spPr>
          <a:xfrm>
            <a:off x="4673600" y="6346372"/>
            <a:ext cx="2844800" cy="365125"/>
          </a:xfrm>
        </p:spPr>
        <p:txBody>
          <a:bodyPr/>
          <a:lstStyle/>
          <a:p>
            <a:pPr algn="ctr"/>
            <a:fld id="{17744228-44C3-4F10-A146-6189D2F0A0C3}" type="slidenum">
              <a:rPr lang="en-US" smtClean="0"/>
              <a:pPr algn="ctr"/>
              <a:t>3</a:t>
            </a:fld>
            <a:endParaRPr lang="en-US" dirty="0"/>
          </a:p>
        </p:txBody>
      </p:sp>
      <p:cxnSp>
        <p:nvCxnSpPr>
          <p:cNvPr id="9" name="Straight Arrow Connector 8">
            <a:extLst>
              <a:ext uri="{FF2B5EF4-FFF2-40B4-BE49-F238E27FC236}">
                <a16:creationId xmlns:a16="http://schemas.microsoft.com/office/drawing/2014/main" id="{E2DFC204-437E-45E1-AB04-873D093B71B3}"/>
              </a:ext>
            </a:extLst>
          </p:cNvPr>
          <p:cNvCxnSpPr/>
          <p:nvPr/>
        </p:nvCxnSpPr>
        <p:spPr>
          <a:xfrm>
            <a:off x="1470116" y="2639618"/>
            <a:ext cx="4628490" cy="0"/>
          </a:xfrm>
          <a:prstGeom prst="straightConnector1">
            <a:avLst/>
          </a:prstGeom>
          <a:ln w="41275">
            <a:headEnd type="oval"/>
            <a:tailEnd type="ova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4C0B4F8-A25C-436B-BFFB-FB189899BA89}"/>
              </a:ext>
            </a:extLst>
          </p:cNvPr>
          <p:cNvSpPr txBox="1"/>
          <p:nvPr/>
        </p:nvSpPr>
        <p:spPr>
          <a:xfrm>
            <a:off x="2286000" y="2274206"/>
            <a:ext cx="2996722" cy="30774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a:solidFill>
                  <a:schemeClr val="accent1"/>
                </a:solidFill>
              </a:rPr>
              <a:t>RP-5 Expansion</a:t>
            </a:r>
          </a:p>
        </p:txBody>
      </p:sp>
      <p:cxnSp>
        <p:nvCxnSpPr>
          <p:cNvPr id="11" name="Straight Arrow Connector 10">
            <a:extLst>
              <a:ext uri="{FF2B5EF4-FFF2-40B4-BE49-F238E27FC236}">
                <a16:creationId xmlns:a16="http://schemas.microsoft.com/office/drawing/2014/main" id="{5DB2623B-F25E-4CB1-B21C-41A5AB009145}"/>
              </a:ext>
            </a:extLst>
          </p:cNvPr>
          <p:cNvCxnSpPr>
            <a:cxnSpLocks/>
          </p:cNvCxnSpPr>
          <p:nvPr/>
        </p:nvCxnSpPr>
        <p:spPr>
          <a:xfrm>
            <a:off x="7518400" y="3200400"/>
            <a:ext cx="3334357" cy="0"/>
          </a:xfrm>
          <a:prstGeom prst="straightConnector1">
            <a:avLst/>
          </a:prstGeom>
          <a:ln w="41275">
            <a:headEnd type="oval"/>
            <a:tailEnd type="oval"/>
          </a:ln>
        </p:spPr>
        <p:style>
          <a:lnRef idx="1">
            <a:schemeClr val="accent1"/>
          </a:lnRef>
          <a:fillRef idx="0">
            <a:schemeClr val="accent1"/>
          </a:fillRef>
          <a:effectRef idx="0">
            <a:schemeClr val="accent1"/>
          </a:effectRef>
          <a:fontRef idx="minor">
            <a:schemeClr val="tx1"/>
          </a:fontRef>
        </p:style>
      </p:cxnSp>
      <p:sp>
        <p:nvSpPr>
          <p:cNvPr id="12" name="TextBox 10">
            <a:extLst>
              <a:ext uri="{FF2B5EF4-FFF2-40B4-BE49-F238E27FC236}">
                <a16:creationId xmlns:a16="http://schemas.microsoft.com/office/drawing/2014/main" id="{4F99A638-EE63-4851-B36F-575E77A85AC7}"/>
              </a:ext>
            </a:extLst>
          </p:cNvPr>
          <p:cNvSpPr txBox="1"/>
          <p:nvPr/>
        </p:nvSpPr>
        <p:spPr>
          <a:xfrm>
            <a:off x="7518400" y="2676497"/>
            <a:ext cx="3569635" cy="30779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a:solidFill>
                  <a:schemeClr val="accent1"/>
                </a:solidFill>
              </a:rPr>
              <a:t>RP-1 Capacity Recovery</a:t>
            </a:r>
            <a:endParaRPr lang="en-US" sz="1200" b="1" dirty="0">
              <a:solidFill>
                <a:schemeClr val="accent1"/>
              </a:solidFill>
            </a:endParaRPr>
          </a:p>
        </p:txBody>
      </p:sp>
      <p:sp>
        <p:nvSpPr>
          <p:cNvPr id="3" name="TextBox 2">
            <a:extLst>
              <a:ext uri="{FF2B5EF4-FFF2-40B4-BE49-F238E27FC236}">
                <a16:creationId xmlns:a16="http://schemas.microsoft.com/office/drawing/2014/main" id="{7DB7396F-1C3A-432D-B588-613D71B119C7}"/>
              </a:ext>
            </a:extLst>
          </p:cNvPr>
          <p:cNvSpPr txBox="1"/>
          <p:nvPr/>
        </p:nvSpPr>
        <p:spPr>
          <a:xfrm>
            <a:off x="566057" y="1459722"/>
            <a:ext cx="8229600" cy="830997"/>
          </a:xfrm>
          <a:prstGeom prst="rect">
            <a:avLst/>
          </a:prstGeom>
          <a:noFill/>
        </p:spPr>
        <p:txBody>
          <a:bodyPr wrap="square" rtlCol="0">
            <a:spAutoFit/>
          </a:bodyPr>
          <a:lstStyle/>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Nearly 68% planned over the first five years</a:t>
            </a:r>
          </a:p>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Over $325M for Expansion &amp; Recovery</a:t>
            </a:r>
          </a:p>
        </p:txBody>
      </p:sp>
      <p:graphicFrame>
        <p:nvGraphicFramePr>
          <p:cNvPr id="13" name="Chart 12">
            <a:extLst>
              <a:ext uri="{FF2B5EF4-FFF2-40B4-BE49-F238E27FC236}">
                <a16:creationId xmlns:a16="http://schemas.microsoft.com/office/drawing/2014/main" id="{DEE47E83-1677-4A20-BE81-37F6A3654EE1}"/>
              </a:ext>
            </a:extLst>
          </p:cNvPr>
          <p:cNvGraphicFramePr>
            <a:graphicFrameLocks/>
          </p:cNvGraphicFramePr>
          <p:nvPr>
            <p:extLst>
              <p:ext uri="{D42A27DB-BD31-4B8C-83A1-F6EECF244321}">
                <p14:modId xmlns:p14="http://schemas.microsoft.com/office/powerpoint/2010/main" val="1429983012"/>
              </p:ext>
            </p:extLst>
          </p:nvPr>
        </p:nvGraphicFramePr>
        <p:xfrm>
          <a:off x="533400" y="2343668"/>
          <a:ext cx="11125200" cy="40027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9270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047F0A-776A-4232-88C1-16718EEB428B}"/>
              </a:ext>
            </a:extLst>
          </p:cNvPr>
          <p:cNvSpPr>
            <a:spLocks noGrp="1"/>
          </p:cNvSpPr>
          <p:nvPr>
            <p:ph type="sldNum" sz="quarter" idx="12"/>
          </p:nvPr>
        </p:nvSpPr>
        <p:spPr/>
        <p:txBody>
          <a:bodyPr/>
          <a:lstStyle/>
          <a:p>
            <a:pPr algn="ctr"/>
            <a:fld id="{17744228-44C3-4F10-A146-6189D2F0A0C3}" type="slidenum">
              <a:rPr lang="en-US" smtClean="0"/>
              <a:pPr algn="ctr"/>
              <a:t>4</a:t>
            </a:fld>
            <a:endParaRPr lang="en-US" dirty="0"/>
          </a:p>
        </p:txBody>
      </p:sp>
      <p:sp>
        <p:nvSpPr>
          <p:cNvPr id="5" name="Title 1">
            <a:extLst>
              <a:ext uri="{FF2B5EF4-FFF2-40B4-BE49-F238E27FC236}">
                <a16:creationId xmlns:a16="http://schemas.microsoft.com/office/drawing/2014/main" id="{94ECE729-7B91-403F-B144-59F2748CCA9D}"/>
              </a:ext>
            </a:extLst>
          </p:cNvPr>
          <p:cNvSpPr>
            <a:spLocks noGrp="1"/>
          </p:cNvSpPr>
          <p:nvPr>
            <p:ph type="title"/>
          </p:nvPr>
        </p:nvSpPr>
        <p:spPr>
          <a:xfrm>
            <a:off x="0" y="51790"/>
            <a:ext cx="10972800" cy="862610"/>
          </a:xfrm>
        </p:spPr>
        <p:txBody>
          <a:bodyPr>
            <a:normAutofit/>
          </a:bodyPr>
          <a:lstStyle/>
          <a:p>
            <a:r>
              <a:rPr lang="en-US" sz="3600" dirty="0"/>
              <a:t>Sources and Uses of Funds</a:t>
            </a:r>
            <a:endParaRPr lang="en-US" dirty="0"/>
          </a:p>
        </p:txBody>
      </p:sp>
      <p:sp>
        <p:nvSpPr>
          <p:cNvPr id="11" name="TextBox 10">
            <a:extLst>
              <a:ext uri="{FF2B5EF4-FFF2-40B4-BE49-F238E27FC236}">
                <a16:creationId xmlns:a16="http://schemas.microsoft.com/office/drawing/2014/main" id="{B42F1CE5-2A63-43BC-8C41-7ADF975ED693}"/>
              </a:ext>
            </a:extLst>
          </p:cNvPr>
          <p:cNvSpPr txBox="1"/>
          <p:nvPr/>
        </p:nvSpPr>
        <p:spPr>
          <a:xfrm>
            <a:off x="2895600" y="6036977"/>
            <a:ext cx="6705600" cy="246221"/>
          </a:xfrm>
          <a:prstGeom prst="rect">
            <a:avLst/>
          </a:prstGeom>
          <a:noFill/>
        </p:spPr>
        <p:txBody>
          <a:bodyPr wrap="square" rtlCol="0">
            <a:spAutoFit/>
          </a:bodyPr>
          <a:lstStyle/>
          <a:p>
            <a:r>
              <a:rPr lang="en-US" sz="1000" i="1" dirty="0">
                <a:latin typeface="Arial" panose="020B0604020202020204" pitchFamily="34" charset="0"/>
                <a:cs typeface="Arial" panose="020B0604020202020204" pitchFamily="34" charset="0"/>
              </a:rPr>
              <a:t>*Other Revenues include state loans, grants, interest revenue, and contract cost reimbursements</a:t>
            </a:r>
          </a:p>
        </p:txBody>
      </p:sp>
      <p:graphicFrame>
        <p:nvGraphicFramePr>
          <p:cNvPr id="9" name="Chart 8">
            <a:extLst>
              <a:ext uri="{FF2B5EF4-FFF2-40B4-BE49-F238E27FC236}">
                <a16:creationId xmlns:a16="http://schemas.microsoft.com/office/drawing/2014/main" id="{223CE418-226B-4149-8B74-0249E390FA63}"/>
              </a:ext>
            </a:extLst>
          </p:cNvPr>
          <p:cNvGraphicFramePr>
            <a:graphicFrameLocks/>
          </p:cNvGraphicFramePr>
          <p:nvPr>
            <p:extLst>
              <p:ext uri="{D42A27DB-BD31-4B8C-83A1-F6EECF244321}">
                <p14:modId xmlns:p14="http://schemas.microsoft.com/office/powerpoint/2010/main" val="2973266733"/>
              </p:ext>
            </p:extLst>
          </p:nvPr>
        </p:nvGraphicFramePr>
        <p:xfrm>
          <a:off x="685800" y="1676400"/>
          <a:ext cx="11049000" cy="4191001"/>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a:extLst>
              <a:ext uri="{FF2B5EF4-FFF2-40B4-BE49-F238E27FC236}">
                <a16:creationId xmlns:a16="http://schemas.microsoft.com/office/drawing/2014/main" id="{58DEF316-CA94-4CE5-A602-6C4C02CE0A9E}"/>
              </a:ext>
            </a:extLst>
          </p:cNvPr>
          <p:cNvSpPr/>
          <p:nvPr/>
        </p:nvSpPr>
        <p:spPr>
          <a:xfrm>
            <a:off x="2133600" y="1613226"/>
            <a:ext cx="3657600" cy="3429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8E6EF1D-D81C-46AA-8423-D087A61BE329}"/>
              </a:ext>
            </a:extLst>
          </p:cNvPr>
          <p:cNvSpPr/>
          <p:nvPr/>
        </p:nvSpPr>
        <p:spPr>
          <a:xfrm>
            <a:off x="7086600" y="1613226"/>
            <a:ext cx="3657600" cy="3429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5855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4F72D-6D39-4A8A-BE2E-67E9F9EAA58F}"/>
              </a:ext>
            </a:extLst>
          </p:cNvPr>
          <p:cNvSpPr>
            <a:spLocks noGrp="1"/>
          </p:cNvSpPr>
          <p:nvPr>
            <p:ph type="title"/>
          </p:nvPr>
        </p:nvSpPr>
        <p:spPr>
          <a:xfrm>
            <a:off x="63500" y="0"/>
            <a:ext cx="9220200" cy="1143000"/>
          </a:xfrm>
        </p:spPr>
        <p:txBody>
          <a:bodyPr/>
          <a:lstStyle/>
          <a:p>
            <a:r>
              <a:rPr lang="en-US" dirty="0"/>
              <a:t>Outstanding Debt and </a:t>
            </a:r>
            <a:br>
              <a:rPr lang="en-US" dirty="0"/>
            </a:br>
            <a:r>
              <a:rPr lang="en-US" dirty="0"/>
              <a:t>Debt Coverage Ratio (DCR)</a:t>
            </a:r>
          </a:p>
        </p:txBody>
      </p:sp>
      <p:sp>
        <p:nvSpPr>
          <p:cNvPr id="3" name="Slide Number Placeholder 2">
            <a:extLst>
              <a:ext uri="{FF2B5EF4-FFF2-40B4-BE49-F238E27FC236}">
                <a16:creationId xmlns:a16="http://schemas.microsoft.com/office/drawing/2014/main" id="{BF06C701-17D4-440A-B3E7-7F028256CC3C}"/>
              </a:ext>
            </a:extLst>
          </p:cNvPr>
          <p:cNvSpPr>
            <a:spLocks noGrp="1"/>
          </p:cNvSpPr>
          <p:nvPr>
            <p:ph type="sldNum" sz="quarter" idx="10"/>
          </p:nvPr>
        </p:nvSpPr>
        <p:spPr/>
        <p:txBody>
          <a:bodyPr/>
          <a:lstStyle/>
          <a:p>
            <a:pPr algn="ctr"/>
            <a:fld id="{60E879C5-AE8C-412A-8AA2-F61684EAF3C7}" type="slidenum">
              <a:rPr lang="en-US" smtClean="0"/>
              <a:pPr algn="ctr"/>
              <a:t>5</a:t>
            </a:fld>
            <a:endParaRPr lang="en-US" dirty="0"/>
          </a:p>
        </p:txBody>
      </p:sp>
      <p:graphicFrame>
        <p:nvGraphicFramePr>
          <p:cNvPr id="5" name="Table 4">
            <a:extLst>
              <a:ext uri="{FF2B5EF4-FFF2-40B4-BE49-F238E27FC236}">
                <a16:creationId xmlns:a16="http://schemas.microsoft.com/office/drawing/2014/main" id="{8FACA5C7-DB57-48FB-A926-A62185A6BAF0}"/>
              </a:ext>
            </a:extLst>
          </p:cNvPr>
          <p:cNvGraphicFramePr>
            <a:graphicFrameLocks noGrp="1"/>
          </p:cNvGraphicFramePr>
          <p:nvPr>
            <p:extLst>
              <p:ext uri="{D42A27DB-BD31-4B8C-83A1-F6EECF244321}">
                <p14:modId xmlns:p14="http://schemas.microsoft.com/office/powerpoint/2010/main" val="3168950447"/>
              </p:ext>
            </p:extLst>
          </p:nvPr>
        </p:nvGraphicFramePr>
        <p:xfrm>
          <a:off x="2514600" y="1522622"/>
          <a:ext cx="8153402" cy="937782"/>
        </p:xfrm>
        <a:graphic>
          <a:graphicData uri="http://schemas.openxmlformats.org/drawingml/2006/table">
            <a:tbl>
              <a:tblPr firstRow="1" firstCol="1" bandRow="1">
                <a:tableStyleId>{5C22544A-7EE6-4342-B048-85BDC9FD1C3A}</a:tableStyleId>
              </a:tblPr>
              <a:tblGrid>
                <a:gridCol w="906962">
                  <a:extLst>
                    <a:ext uri="{9D8B030D-6E8A-4147-A177-3AD203B41FA5}">
                      <a16:colId xmlns:a16="http://schemas.microsoft.com/office/drawing/2014/main" val="549882876"/>
                    </a:ext>
                  </a:extLst>
                </a:gridCol>
                <a:gridCol w="1249386">
                  <a:extLst>
                    <a:ext uri="{9D8B030D-6E8A-4147-A177-3AD203B41FA5}">
                      <a16:colId xmlns:a16="http://schemas.microsoft.com/office/drawing/2014/main" val="872637470"/>
                    </a:ext>
                  </a:extLst>
                </a:gridCol>
                <a:gridCol w="1166095">
                  <a:extLst>
                    <a:ext uri="{9D8B030D-6E8A-4147-A177-3AD203B41FA5}">
                      <a16:colId xmlns:a16="http://schemas.microsoft.com/office/drawing/2014/main" val="1107827185"/>
                    </a:ext>
                  </a:extLst>
                </a:gridCol>
                <a:gridCol w="1082801">
                  <a:extLst>
                    <a:ext uri="{9D8B030D-6E8A-4147-A177-3AD203B41FA5}">
                      <a16:colId xmlns:a16="http://schemas.microsoft.com/office/drawing/2014/main" val="1572451156"/>
                    </a:ext>
                  </a:extLst>
                </a:gridCol>
                <a:gridCol w="1249386">
                  <a:extLst>
                    <a:ext uri="{9D8B030D-6E8A-4147-A177-3AD203B41FA5}">
                      <a16:colId xmlns:a16="http://schemas.microsoft.com/office/drawing/2014/main" val="675023420"/>
                    </a:ext>
                  </a:extLst>
                </a:gridCol>
                <a:gridCol w="1195707">
                  <a:extLst>
                    <a:ext uri="{9D8B030D-6E8A-4147-A177-3AD203B41FA5}">
                      <a16:colId xmlns:a16="http://schemas.microsoft.com/office/drawing/2014/main" val="249128930"/>
                    </a:ext>
                  </a:extLst>
                </a:gridCol>
                <a:gridCol w="1303065">
                  <a:extLst>
                    <a:ext uri="{9D8B030D-6E8A-4147-A177-3AD203B41FA5}">
                      <a16:colId xmlns:a16="http://schemas.microsoft.com/office/drawing/2014/main" val="262276309"/>
                    </a:ext>
                  </a:extLst>
                </a:gridCol>
              </a:tblGrid>
              <a:tr h="360440">
                <a:tc>
                  <a:txBody>
                    <a:bodyPr/>
                    <a:lstStyle/>
                    <a:p>
                      <a:pPr marL="0" marR="0" algn="just">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 FY</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2018/19</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a:effectLst/>
                          <a:latin typeface="Arial" panose="020B0604020202020204" pitchFamily="34" charset="0"/>
                          <a:cs typeface="Arial" panose="020B0604020202020204" pitchFamily="34" charset="0"/>
                        </a:rPr>
                        <a:t>2019/20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a:effectLst/>
                          <a:latin typeface="Arial" panose="020B0604020202020204" pitchFamily="34" charset="0"/>
                          <a:cs typeface="Arial" panose="020B0604020202020204" pitchFamily="34" charset="0"/>
                        </a:rPr>
                        <a:t>2020/21</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a:effectLst/>
                          <a:latin typeface="Arial" panose="020B0604020202020204" pitchFamily="34" charset="0"/>
                          <a:cs typeface="Arial" panose="020B0604020202020204" pitchFamily="34" charset="0"/>
                        </a:rPr>
                        <a:t>2021/22</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a:effectLst/>
                          <a:latin typeface="Arial" panose="020B0604020202020204" pitchFamily="34" charset="0"/>
                          <a:cs typeface="Arial" panose="020B0604020202020204" pitchFamily="34" charset="0"/>
                        </a:rPr>
                        <a:t>2022/23</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a:effectLst/>
                          <a:latin typeface="Arial" panose="020B0604020202020204" pitchFamily="34" charset="0"/>
                          <a:cs typeface="Arial" panose="020B0604020202020204" pitchFamily="34" charset="0"/>
                        </a:rPr>
                        <a:t>2023/24</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17592324"/>
                  </a:ext>
                </a:extLst>
              </a:tr>
              <a:tr h="241833">
                <a:tc>
                  <a:txBody>
                    <a:bodyPr/>
                    <a:lstStyle/>
                    <a:p>
                      <a:pPr marL="0" marR="0" algn="just">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 </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Projected</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gridSpan="2">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Biennial Budget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US"/>
                    </a:p>
                  </a:txBody>
                  <a:tcPr/>
                </a:tc>
                <a:tc gridSpan="3">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Forecast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11379883"/>
                  </a:ext>
                </a:extLst>
              </a:tr>
              <a:tr h="241833">
                <a:tc>
                  <a:txBody>
                    <a:bodyPr/>
                    <a:lstStyle/>
                    <a:p>
                      <a:pPr marL="0" marR="0" algn="just">
                        <a:lnSpc>
                          <a:spcPct val="115000"/>
                        </a:lnSpc>
                        <a:spcBef>
                          <a:spcPts val="500"/>
                        </a:spcBef>
                        <a:spcAft>
                          <a:spcPts val="0"/>
                        </a:spcAft>
                      </a:pPr>
                      <a:r>
                        <a:rPr lang="en-US" sz="1800">
                          <a:effectLst/>
                          <a:latin typeface="Arial" panose="020B0604020202020204" pitchFamily="34" charset="0"/>
                          <a:cs typeface="Arial" panose="020B0604020202020204" pitchFamily="34" charset="0"/>
                        </a:rPr>
                        <a:t>DCR</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3.92x</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3.65x</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3.68x</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3.78x</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a:effectLst/>
                          <a:latin typeface="Arial" panose="020B0604020202020204" pitchFamily="34" charset="0"/>
                          <a:cs typeface="Arial" panose="020B0604020202020204" pitchFamily="34" charset="0"/>
                        </a:rPr>
                        <a:t>4.57x</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15000"/>
                        </a:lnSpc>
                        <a:spcBef>
                          <a:spcPts val="500"/>
                        </a:spcBef>
                        <a:spcAft>
                          <a:spcPts val="0"/>
                        </a:spcAft>
                      </a:pPr>
                      <a:r>
                        <a:rPr lang="en-US" sz="1800" dirty="0">
                          <a:effectLst/>
                          <a:latin typeface="Arial" panose="020B0604020202020204" pitchFamily="34" charset="0"/>
                          <a:cs typeface="Arial" panose="020B0604020202020204" pitchFamily="34" charset="0"/>
                        </a:rPr>
                        <a:t>3.50x</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85212340"/>
                  </a:ext>
                </a:extLst>
              </a:tr>
            </a:tbl>
          </a:graphicData>
        </a:graphic>
      </p:graphicFrame>
      <p:graphicFrame>
        <p:nvGraphicFramePr>
          <p:cNvPr id="6" name="Chart 5">
            <a:extLst>
              <a:ext uri="{FF2B5EF4-FFF2-40B4-BE49-F238E27FC236}">
                <a16:creationId xmlns:a16="http://schemas.microsoft.com/office/drawing/2014/main" id="{B2C6780F-E7CA-4F20-9FA1-454B23A5DBB0}"/>
              </a:ext>
            </a:extLst>
          </p:cNvPr>
          <p:cNvGraphicFramePr>
            <a:graphicFrameLocks/>
          </p:cNvGraphicFramePr>
          <p:nvPr>
            <p:extLst>
              <p:ext uri="{D42A27DB-BD31-4B8C-83A1-F6EECF244321}">
                <p14:modId xmlns:p14="http://schemas.microsoft.com/office/powerpoint/2010/main" val="1029769015"/>
              </p:ext>
            </p:extLst>
          </p:nvPr>
        </p:nvGraphicFramePr>
        <p:xfrm>
          <a:off x="304800" y="2590800"/>
          <a:ext cx="111252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2973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10972800" cy="1143000"/>
          </a:xfrm>
        </p:spPr>
        <p:txBody>
          <a:bodyPr/>
          <a:lstStyle/>
          <a:p>
            <a:r>
              <a:rPr lang="en-US" dirty="0"/>
              <a:t>Consolidated Fund Reserve</a:t>
            </a:r>
            <a:br>
              <a:rPr lang="en-US" dirty="0"/>
            </a:br>
            <a:r>
              <a:rPr lang="en-US" dirty="0"/>
              <a:t>($M)</a:t>
            </a:r>
          </a:p>
        </p:txBody>
      </p:sp>
      <p:sp>
        <p:nvSpPr>
          <p:cNvPr id="3" name="Slide Number Placeholder 2"/>
          <p:cNvSpPr>
            <a:spLocks noGrp="1"/>
          </p:cNvSpPr>
          <p:nvPr>
            <p:ph type="sldNum" sz="quarter" idx="10"/>
          </p:nvPr>
        </p:nvSpPr>
        <p:spPr/>
        <p:txBody>
          <a:bodyPr/>
          <a:lstStyle/>
          <a:p>
            <a:pPr algn="ctr"/>
            <a:fld id="{60E879C5-AE8C-412A-8AA2-F61684EAF3C7}" type="slidenum">
              <a:rPr lang="en-US" smtClean="0"/>
              <a:pPr algn="ctr"/>
              <a:t>6</a:t>
            </a:fld>
            <a:endParaRPr lang="en-US" dirty="0"/>
          </a:p>
        </p:txBody>
      </p:sp>
      <p:graphicFrame>
        <p:nvGraphicFramePr>
          <p:cNvPr id="7" name="Chart 6">
            <a:extLst>
              <a:ext uri="{FF2B5EF4-FFF2-40B4-BE49-F238E27FC236}">
                <a16:creationId xmlns:a16="http://schemas.microsoft.com/office/drawing/2014/main" id="{28CFA28D-56F9-4F48-B311-0036632294F3}"/>
              </a:ext>
            </a:extLst>
          </p:cNvPr>
          <p:cNvGraphicFramePr>
            <a:graphicFrameLocks/>
          </p:cNvGraphicFramePr>
          <p:nvPr>
            <p:extLst>
              <p:ext uri="{D42A27DB-BD31-4B8C-83A1-F6EECF244321}">
                <p14:modId xmlns:p14="http://schemas.microsoft.com/office/powerpoint/2010/main" val="1960230299"/>
              </p:ext>
            </p:extLst>
          </p:nvPr>
        </p:nvGraphicFramePr>
        <p:xfrm>
          <a:off x="1295400" y="1676400"/>
          <a:ext cx="10058400" cy="44184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153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59"/>
            <a:ext cx="10972800" cy="1143000"/>
          </a:xfrm>
        </p:spPr>
        <p:txBody>
          <a:bodyPr/>
          <a:lstStyle/>
          <a:p>
            <a:r>
              <a:rPr lang="en-US" dirty="0"/>
              <a:t>FY 2019/20 Inter Fund Transfers</a:t>
            </a:r>
            <a:br>
              <a:rPr lang="en-US" dirty="0"/>
            </a:br>
            <a:r>
              <a:rPr lang="en-US" dirty="0"/>
              <a:t>($M)</a:t>
            </a:r>
          </a:p>
        </p:txBody>
      </p:sp>
      <p:sp>
        <p:nvSpPr>
          <p:cNvPr id="3" name="Slide Number Placeholder 2"/>
          <p:cNvSpPr>
            <a:spLocks noGrp="1"/>
          </p:cNvSpPr>
          <p:nvPr>
            <p:ph type="sldNum" sz="quarter" idx="10"/>
          </p:nvPr>
        </p:nvSpPr>
        <p:spPr/>
        <p:txBody>
          <a:bodyPr/>
          <a:lstStyle/>
          <a:p>
            <a:pPr algn="ctr"/>
            <a:fld id="{60E879C5-AE8C-412A-8AA2-F61684EAF3C7}" type="slidenum">
              <a:rPr lang="en-US" smtClean="0"/>
              <a:pPr algn="ctr"/>
              <a:t>7</a:t>
            </a:fld>
            <a:endParaRPr lang="en-US" dirty="0"/>
          </a:p>
        </p:txBody>
      </p:sp>
      <p:graphicFrame>
        <p:nvGraphicFramePr>
          <p:cNvPr id="4" name="Table 3">
            <a:extLst>
              <a:ext uri="{FF2B5EF4-FFF2-40B4-BE49-F238E27FC236}">
                <a16:creationId xmlns:a16="http://schemas.microsoft.com/office/drawing/2014/main" id="{6C209CF8-3976-41EC-9FF5-02A2628B95EA}"/>
              </a:ext>
            </a:extLst>
          </p:cNvPr>
          <p:cNvGraphicFramePr>
            <a:graphicFrameLocks noGrp="1"/>
          </p:cNvGraphicFramePr>
          <p:nvPr>
            <p:extLst>
              <p:ext uri="{D42A27DB-BD31-4B8C-83A1-F6EECF244321}">
                <p14:modId xmlns:p14="http://schemas.microsoft.com/office/powerpoint/2010/main" val="4294034901"/>
              </p:ext>
            </p:extLst>
          </p:nvPr>
        </p:nvGraphicFramePr>
        <p:xfrm>
          <a:off x="990600" y="1447800"/>
          <a:ext cx="9660194" cy="4196715"/>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val="3110820027"/>
                    </a:ext>
                  </a:extLst>
                </a:gridCol>
                <a:gridCol w="1172497">
                  <a:extLst>
                    <a:ext uri="{9D8B030D-6E8A-4147-A177-3AD203B41FA5}">
                      <a16:colId xmlns:a16="http://schemas.microsoft.com/office/drawing/2014/main" val="450224649"/>
                    </a:ext>
                  </a:extLst>
                </a:gridCol>
                <a:gridCol w="1172497">
                  <a:extLst>
                    <a:ext uri="{9D8B030D-6E8A-4147-A177-3AD203B41FA5}">
                      <a16:colId xmlns:a16="http://schemas.microsoft.com/office/drawing/2014/main" val="825258058"/>
                    </a:ext>
                  </a:extLst>
                </a:gridCol>
                <a:gridCol w="1280160">
                  <a:extLst>
                    <a:ext uri="{9D8B030D-6E8A-4147-A177-3AD203B41FA5}">
                      <a16:colId xmlns:a16="http://schemas.microsoft.com/office/drawing/2014/main" val="3881164042"/>
                    </a:ext>
                  </a:extLst>
                </a:gridCol>
                <a:gridCol w="1463040">
                  <a:extLst>
                    <a:ext uri="{9D8B030D-6E8A-4147-A177-3AD203B41FA5}">
                      <a16:colId xmlns:a16="http://schemas.microsoft.com/office/drawing/2014/main" val="445570221"/>
                    </a:ext>
                  </a:extLst>
                </a:gridCol>
                <a:gridCol w="1280160">
                  <a:extLst>
                    <a:ext uri="{9D8B030D-6E8A-4147-A177-3AD203B41FA5}">
                      <a16:colId xmlns:a16="http://schemas.microsoft.com/office/drawing/2014/main" val="2135815231"/>
                    </a:ext>
                  </a:extLst>
                </a:gridCol>
              </a:tblGrid>
              <a:tr h="600075">
                <a:tc>
                  <a:txBody>
                    <a:bodyPr/>
                    <a:lstStyle/>
                    <a:p>
                      <a:pPr algn="ctr"/>
                      <a:r>
                        <a:rPr lang="en-US" sz="1800" b="1" dirty="0">
                          <a:latin typeface="Arial" panose="020B0604020202020204" pitchFamily="34" charset="0"/>
                          <a:cs typeface="Arial" panose="020B0604020202020204" pitchFamily="34" charset="0"/>
                        </a:rPr>
                        <a:t>Fund</a:t>
                      </a:r>
                    </a:p>
                    <a:p>
                      <a:pPr algn="ctr"/>
                      <a:r>
                        <a:rPr lang="en-US" sz="1800" b="1" dirty="0">
                          <a:latin typeface="Arial" panose="020B0604020202020204" pitchFamily="34" charset="0"/>
                          <a:cs typeface="Arial" panose="020B0604020202020204" pitchFamily="34" charset="0"/>
                        </a:rPr>
                        <a:t>In/(Out)</a:t>
                      </a:r>
                    </a:p>
                  </a:txBody>
                  <a:tcPr anchor="ctr"/>
                </a:tc>
                <a:tc>
                  <a:txBody>
                    <a:bodyPr/>
                    <a:lstStyle/>
                    <a:p>
                      <a:pPr algn="ctr"/>
                      <a:r>
                        <a:rPr lang="en-US" sz="1800" b="1" dirty="0">
                          <a:latin typeface="Arial" panose="020B0604020202020204" pitchFamily="34" charset="0"/>
                          <a:cs typeface="Arial" panose="020B0604020202020204" pitchFamily="34" charset="0"/>
                        </a:rPr>
                        <a:t>Capital</a:t>
                      </a:r>
                    </a:p>
                  </a:txBody>
                  <a:tcPr anchor="ctr"/>
                </a:tc>
                <a:tc>
                  <a:txBody>
                    <a:bodyPr/>
                    <a:lstStyle/>
                    <a:p>
                      <a:pPr algn="ctr"/>
                      <a:r>
                        <a:rPr lang="en-US" sz="1800" b="1" dirty="0">
                          <a:latin typeface="Arial" panose="020B0604020202020204" pitchFamily="34" charset="0"/>
                          <a:cs typeface="Arial" panose="020B0604020202020204" pitchFamily="34" charset="0"/>
                        </a:rPr>
                        <a:t>Debt Service</a:t>
                      </a:r>
                    </a:p>
                  </a:txBody>
                  <a:tcPr anchor="ctr"/>
                </a:tc>
                <a:tc>
                  <a:txBody>
                    <a:bodyPr/>
                    <a:lstStyle/>
                    <a:p>
                      <a:pPr algn="ctr"/>
                      <a:r>
                        <a:rPr lang="en-US" sz="1800" b="1" dirty="0">
                          <a:latin typeface="Arial" panose="020B0604020202020204" pitchFamily="34" charset="0"/>
                          <a:cs typeface="Arial" panose="020B0604020202020204" pitchFamily="34" charset="0"/>
                        </a:rPr>
                        <a:t>Operating</a:t>
                      </a:r>
                    </a:p>
                  </a:txBody>
                  <a:tcPr anchor="ctr"/>
                </a:tc>
                <a:tc>
                  <a:txBody>
                    <a:bodyPr/>
                    <a:lstStyle/>
                    <a:p>
                      <a:pPr algn="ctr"/>
                      <a:r>
                        <a:rPr lang="en-US" sz="1800" b="1" dirty="0">
                          <a:latin typeface="Arial" panose="020B0604020202020204" pitchFamily="34" charset="0"/>
                          <a:cs typeface="Arial" panose="020B0604020202020204" pitchFamily="34" charset="0"/>
                        </a:rPr>
                        <a:t>Connection Fee</a:t>
                      </a:r>
                    </a:p>
                  </a:txBody>
                  <a:tcPr anchor="ctr"/>
                </a:tc>
                <a:tc>
                  <a:txBody>
                    <a:bodyPr/>
                    <a:lstStyle/>
                    <a:p>
                      <a:pPr algn="ctr"/>
                      <a:r>
                        <a:rPr lang="en-US" sz="1800" b="1" dirty="0">
                          <a:latin typeface="Arial" panose="020B0604020202020204" pitchFamily="34" charset="0"/>
                          <a:cs typeface="Arial" panose="020B0604020202020204" pitchFamily="34" charset="0"/>
                        </a:rPr>
                        <a:t>Net Transfers in/(Out)</a:t>
                      </a:r>
                    </a:p>
                  </a:txBody>
                  <a:tcPr anchor="ctr"/>
                </a:tc>
                <a:extLst>
                  <a:ext uri="{0D108BD9-81ED-4DB2-BD59-A6C34878D82A}">
                    <a16:rowId xmlns:a16="http://schemas.microsoft.com/office/drawing/2014/main" val="4086656000"/>
                  </a:ext>
                </a:extLst>
              </a:tr>
              <a:tr h="457200">
                <a:tc>
                  <a:txBody>
                    <a:bodyPr/>
                    <a:lstStyle/>
                    <a:p>
                      <a:r>
                        <a:rPr lang="en-US" sz="1800" dirty="0">
                          <a:latin typeface="Arial" panose="020B0604020202020204" pitchFamily="34" charset="0"/>
                          <a:cs typeface="Arial" panose="020B0604020202020204" pitchFamily="34" charset="0"/>
                        </a:rPr>
                        <a:t>Wastewater Capital</a:t>
                      </a:r>
                    </a:p>
                  </a:txBody>
                  <a:tcPr anchor="ctr"/>
                </a:tc>
                <a:tc>
                  <a:txBody>
                    <a:bodyPr/>
                    <a:lstStyle/>
                    <a:p>
                      <a:pPr algn="ctr"/>
                      <a:r>
                        <a:rPr lang="en-US" sz="1800" dirty="0">
                          <a:latin typeface="Arial" panose="020B0604020202020204" pitchFamily="34" charset="0"/>
                          <a:cs typeface="Arial" panose="020B0604020202020204" pitchFamily="34" charset="0"/>
                        </a:rPr>
                        <a:t>$3.40</a:t>
                      </a:r>
                    </a:p>
                  </a:txBody>
                  <a:tcPr anchor="ctr"/>
                </a:tc>
                <a:tc>
                  <a:txBody>
                    <a:bodyPr/>
                    <a:lstStyle/>
                    <a:p>
                      <a:pPr algn="ctr"/>
                      <a:r>
                        <a:rPr lang="en-US" sz="1800" dirty="0">
                          <a:latin typeface="Arial" panose="020B0604020202020204" pitchFamily="34" charset="0"/>
                          <a:cs typeface="Arial" panose="020B0604020202020204" pitchFamily="34" charset="0"/>
                        </a:rPr>
                        <a:t>($3.30)</a:t>
                      </a:r>
                    </a:p>
                  </a:txBody>
                  <a:tcPr anchor="ctr"/>
                </a:tc>
                <a:tc>
                  <a:txBody>
                    <a:bodyPr/>
                    <a:lstStyle/>
                    <a:p>
                      <a:pPr algn="ctr"/>
                      <a:r>
                        <a:rPr lang="en-US" sz="1800" dirty="0">
                          <a:latin typeface="Arial" panose="020B0604020202020204" pitchFamily="34" charset="0"/>
                          <a:cs typeface="Arial" panose="020B0604020202020204" pitchFamily="34" charset="0"/>
                        </a:rPr>
                        <a:t>-</a:t>
                      </a:r>
                    </a:p>
                  </a:txBody>
                  <a:tcPr anchor="ctr"/>
                </a:tc>
                <a:tc>
                  <a:txBody>
                    <a:bodyPr/>
                    <a:lstStyle/>
                    <a:p>
                      <a:pPr algn="ctr"/>
                      <a:r>
                        <a:rPr lang="en-US" sz="1800" dirty="0">
                          <a:latin typeface="Arial" panose="020B0604020202020204" pitchFamily="34" charset="0"/>
                          <a:cs typeface="Arial" panose="020B0604020202020204" pitchFamily="34" charset="0"/>
                        </a:rPr>
                        <a:t>($9.00)</a:t>
                      </a:r>
                    </a:p>
                  </a:txBody>
                  <a:tcPr anchor="ctr"/>
                </a:tc>
                <a:tc>
                  <a:txBody>
                    <a:bodyPr/>
                    <a:lstStyle/>
                    <a:p>
                      <a:pPr marL="0" algn="ctr" defTabSz="914400" rtl="0" eaLnBrk="1" fontAlgn="b" latinLnBrk="0" hangingPunct="1"/>
                      <a:r>
                        <a:rPr lang="en-US" sz="1800" b="1" kern="1200" dirty="0">
                          <a:solidFill>
                            <a:schemeClr val="dk1"/>
                          </a:solidFill>
                          <a:latin typeface="Arial" panose="020B0604020202020204" pitchFamily="34" charset="0"/>
                          <a:ea typeface="+mn-ea"/>
                          <a:cs typeface="Arial" panose="020B0604020202020204" pitchFamily="34" charset="0"/>
                        </a:rPr>
                        <a:t>($8.90)</a:t>
                      </a:r>
                    </a:p>
                  </a:txBody>
                  <a:tcPr marL="9525" marR="9525" marT="9525" marB="0" anchor="ctr"/>
                </a:tc>
                <a:extLst>
                  <a:ext uri="{0D108BD9-81ED-4DB2-BD59-A6C34878D82A}">
                    <a16:rowId xmlns:a16="http://schemas.microsoft.com/office/drawing/2014/main" val="513778610"/>
                  </a:ext>
                </a:extLst>
              </a:tr>
              <a:tr h="381000">
                <a:tc>
                  <a:txBody>
                    <a:bodyPr/>
                    <a:lstStyle/>
                    <a:p>
                      <a:r>
                        <a:rPr lang="en-US" sz="1800" dirty="0">
                          <a:latin typeface="Arial" panose="020B0604020202020204" pitchFamily="34" charset="0"/>
                          <a:cs typeface="Arial" panose="020B0604020202020204" pitchFamily="34" charset="0"/>
                        </a:rPr>
                        <a:t>Wastewater Operations</a:t>
                      </a:r>
                    </a:p>
                  </a:txBody>
                  <a:tcPr anchor="ctr"/>
                </a:tc>
                <a:tc>
                  <a:txBody>
                    <a:bodyPr/>
                    <a:lstStyle/>
                    <a:p>
                      <a:pPr algn="ctr"/>
                      <a:r>
                        <a:rPr lang="en-US" sz="1800" dirty="0">
                          <a:latin typeface="Arial" panose="020B0604020202020204" pitchFamily="34" charset="0"/>
                          <a:cs typeface="Arial" panose="020B0604020202020204" pitchFamily="34" charset="0"/>
                        </a:rPr>
                        <a:t>($4.60)</a:t>
                      </a:r>
                    </a:p>
                  </a:txBody>
                  <a:tcPr anchor="ctr"/>
                </a:tc>
                <a:tc>
                  <a:txBody>
                    <a:bodyPr/>
                    <a:lstStyle/>
                    <a:p>
                      <a:pPr algn="ctr"/>
                      <a:r>
                        <a:rPr lang="en-US" sz="1800" dirty="0">
                          <a:latin typeface="Arial" panose="020B0604020202020204" pitchFamily="34" charset="0"/>
                          <a:cs typeface="Arial" panose="020B0604020202020204" pitchFamily="34" charset="0"/>
                        </a:rPr>
                        <a:t>$0.30</a:t>
                      </a:r>
                    </a:p>
                  </a:txBody>
                  <a:tcPr anchor="ctr"/>
                </a:tc>
                <a:tc>
                  <a:txBody>
                    <a:bodyPr/>
                    <a:lstStyle/>
                    <a:p>
                      <a:pPr algn="ctr"/>
                      <a:r>
                        <a:rPr lang="en-US" sz="1800" dirty="0">
                          <a:latin typeface="Arial" panose="020B0604020202020204" pitchFamily="34" charset="0"/>
                          <a:cs typeface="Arial" panose="020B0604020202020204" pitchFamily="34" charset="0"/>
                        </a:rPr>
                        <a:t>($2.20)</a:t>
                      </a:r>
                    </a:p>
                  </a:txBody>
                  <a:tcPr anchor="ctr"/>
                </a:tc>
                <a:tc>
                  <a:txBody>
                    <a:bodyPr/>
                    <a:lstStyle/>
                    <a:p>
                      <a:pPr algn="ctr"/>
                      <a:r>
                        <a:rPr lang="en-US" sz="1800" dirty="0">
                          <a:latin typeface="Arial" panose="020B0604020202020204" pitchFamily="34" charset="0"/>
                          <a:cs typeface="Arial" panose="020B0604020202020204" pitchFamily="34" charset="0"/>
                        </a:rPr>
                        <a:t>$5.70</a:t>
                      </a:r>
                    </a:p>
                  </a:txBody>
                  <a:tcPr anchor="ctr"/>
                </a:tc>
                <a:tc>
                  <a:txBody>
                    <a:bodyPr/>
                    <a:lstStyle/>
                    <a:p>
                      <a:pPr marL="0" algn="ctr" defTabSz="914400" rtl="0" eaLnBrk="1" fontAlgn="b" latinLnBrk="0" hangingPunct="1"/>
                      <a:r>
                        <a:rPr lang="en-US" sz="1800" b="1" kern="1200" dirty="0">
                          <a:solidFill>
                            <a:schemeClr val="dk1"/>
                          </a:solidFill>
                          <a:latin typeface="Arial" panose="020B0604020202020204" pitchFamily="34" charset="0"/>
                          <a:ea typeface="+mn-ea"/>
                          <a:cs typeface="Arial" panose="020B0604020202020204" pitchFamily="34" charset="0"/>
                        </a:rPr>
                        <a:t>($0.80)</a:t>
                      </a:r>
                    </a:p>
                  </a:txBody>
                  <a:tcPr marL="9525" marR="9525" marT="9525" marB="0" anchor="ctr"/>
                </a:tc>
                <a:extLst>
                  <a:ext uri="{0D108BD9-81ED-4DB2-BD59-A6C34878D82A}">
                    <a16:rowId xmlns:a16="http://schemas.microsoft.com/office/drawing/2014/main" val="741142297"/>
                  </a:ext>
                </a:extLst>
              </a:tr>
              <a:tr h="457200">
                <a:tc>
                  <a:txBody>
                    <a:bodyPr/>
                    <a:lstStyle/>
                    <a:p>
                      <a:r>
                        <a:rPr lang="en-US" sz="1800" dirty="0">
                          <a:latin typeface="Arial" panose="020B0604020202020204" pitchFamily="34" charset="0"/>
                          <a:cs typeface="Arial" panose="020B0604020202020204" pitchFamily="34" charset="0"/>
                        </a:rPr>
                        <a:t>Recycled Water</a:t>
                      </a:r>
                    </a:p>
                  </a:txBody>
                  <a:tcPr anchor="ctr"/>
                </a:tc>
                <a:tc>
                  <a:txBody>
                    <a:bodyPr/>
                    <a:lstStyle/>
                    <a:p>
                      <a:pPr algn="ctr"/>
                      <a:r>
                        <a:rPr lang="en-US" sz="1800" dirty="0">
                          <a:latin typeface="Arial" panose="020B0604020202020204" pitchFamily="34" charset="0"/>
                          <a:cs typeface="Arial" panose="020B0604020202020204" pitchFamily="34" charset="0"/>
                        </a:rPr>
                        <a:t>($0.09)</a:t>
                      </a:r>
                    </a:p>
                  </a:txBody>
                  <a:tcPr anchor="ctr"/>
                </a:tc>
                <a:tc>
                  <a:txBody>
                    <a:bodyPr/>
                    <a:lstStyle/>
                    <a:p>
                      <a:pPr algn="ctr"/>
                      <a:r>
                        <a:rPr lang="en-US" sz="1800" dirty="0">
                          <a:latin typeface="Arial" panose="020B0604020202020204" pitchFamily="34" charset="0"/>
                          <a:cs typeface="Arial" panose="020B0604020202020204" pitchFamily="34" charset="0"/>
                        </a:rPr>
                        <a:t>$2.40</a:t>
                      </a:r>
                    </a:p>
                  </a:txBody>
                  <a:tcPr anchor="ctr"/>
                </a:tc>
                <a:tc>
                  <a:txBody>
                    <a:bodyPr/>
                    <a:lstStyle/>
                    <a:p>
                      <a:pPr algn="ctr"/>
                      <a:r>
                        <a:rPr lang="en-US" sz="1800" dirty="0">
                          <a:latin typeface="Arial" panose="020B0604020202020204" pitchFamily="34" charset="0"/>
                          <a:cs typeface="Arial" panose="020B0604020202020204" pitchFamily="34" charset="0"/>
                        </a:rPr>
                        <a:t>($0.80)</a:t>
                      </a:r>
                    </a:p>
                  </a:txBody>
                  <a:tcPr anchor="ctr"/>
                </a:tc>
                <a:tc>
                  <a:txBody>
                    <a:bodyPr/>
                    <a:lstStyle/>
                    <a:p>
                      <a:pPr algn="ctr"/>
                      <a:r>
                        <a:rPr lang="en-US" sz="1800" dirty="0">
                          <a:latin typeface="Arial" panose="020B0604020202020204" pitchFamily="34" charset="0"/>
                          <a:cs typeface="Arial" panose="020B0604020202020204" pitchFamily="34" charset="0"/>
                        </a:rPr>
                        <a:t>($2.00)</a:t>
                      </a:r>
                    </a:p>
                  </a:txBody>
                  <a:tcPr anchor="ctr"/>
                </a:tc>
                <a:tc>
                  <a:txBody>
                    <a:bodyPr/>
                    <a:lstStyle/>
                    <a:p>
                      <a:pPr marL="0" algn="ctr" defTabSz="914400" rtl="0" eaLnBrk="1" fontAlgn="b" latinLnBrk="0" hangingPunct="1"/>
                      <a:r>
                        <a:rPr lang="en-US" sz="1800" b="1" kern="1200" dirty="0">
                          <a:solidFill>
                            <a:schemeClr val="dk1"/>
                          </a:solidFill>
                          <a:latin typeface="Arial" panose="020B0604020202020204" pitchFamily="34" charset="0"/>
                          <a:ea typeface="+mn-ea"/>
                          <a:cs typeface="Arial" panose="020B0604020202020204" pitchFamily="34" charset="0"/>
                        </a:rPr>
                        <a:t>($0.49)</a:t>
                      </a:r>
                    </a:p>
                  </a:txBody>
                  <a:tcPr marL="9525" marR="9525" marT="9525" marB="0" anchor="ctr"/>
                </a:tc>
                <a:extLst>
                  <a:ext uri="{0D108BD9-81ED-4DB2-BD59-A6C34878D82A}">
                    <a16:rowId xmlns:a16="http://schemas.microsoft.com/office/drawing/2014/main" val="570003519"/>
                  </a:ext>
                </a:extLst>
              </a:tr>
              <a:tr h="381000">
                <a:tc>
                  <a:txBody>
                    <a:bodyPr/>
                    <a:lstStyle/>
                    <a:p>
                      <a:r>
                        <a:rPr lang="en-US" sz="1800" dirty="0">
                          <a:latin typeface="Arial" panose="020B0604020202020204" pitchFamily="34" charset="0"/>
                          <a:cs typeface="Arial" panose="020B0604020202020204" pitchFamily="34" charset="0"/>
                        </a:rPr>
                        <a:t>Recharge Water</a:t>
                      </a:r>
                    </a:p>
                  </a:txBody>
                  <a:tcPr anchor="ctr"/>
                </a:tc>
                <a:tc>
                  <a:txBody>
                    <a:bodyPr/>
                    <a:lstStyle/>
                    <a:p>
                      <a:pPr algn="ctr"/>
                      <a:r>
                        <a:rPr lang="en-US" sz="1800" dirty="0">
                          <a:latin typeface="Arial" panose="020B0604020202020204" pitchFamily="34" charset="0"/>
                          <a:cs typeface="Arial" panose="020B0604020202020204" pitchFamily="34" charset="0"/>
                        </a:rPr>
                        <a:t>$0.04</a:t>
                      </a:r>
                    </a:p>
                  </a:txBody>
                  <a:tcPr anchor="ctr"/>
                </a:tc>
                <a:tc>
                  <a:txBody>
                    <a:bodyPr/>
                    <a:lstStyle/>
                    <a:p>
                      <a:pPr algn="ctr"/>
                      <a:r>
                        <a:rPr lang="en-US" sz="1800" dirty="0">
                          <a:latin typeface="Arial" panose="020B0604020202020204" pitchFamily="34" charset="0"/>
                          <a:cs typeface="Arial" panose="020B0604020202020204" pitchFamily="34" charset="0"/>
                        </a:rPr>
                        <a:t>$0.60</a:t>
                      </a:r>
                    </a:p>
                  </a:txBody>
                  <a:tcPr anchor="ctr"/>
                </a:tc>
                <a:tc>
                  <a:txBody>
                    <a:bodyPr/>
                    <a:lstStyle/>
                    <a:p>
                      <a:pPr algn="ctr"/>
                      <a:r>
                        <a:rPr lang="en-US" sz="1800" dirty="0">
                          <a:latin typeface="Arial" panose="020B0604020202020204" pitchFamily="34" charset="0"/>
                          <a:cs typeface="Arial" panose="020B0604020202020204" pitchFamily="34" charset="0"/>
                        </a:rPr>
                        <a:t>$0.80</a:t>
                      </a:r>
                    </a:p>
                  </a:txBody>
                  <a:tcPr anchor="ctr"/>
                </a:tc>
                <a:tc>
                  <a:txBody>
                    <a:bodyPr/>
                    <a:lstStyle/>
                    <a:p>
                      <a:pPr algn="ctr"/>
                      <a:r>
                        <a:rPr lang="en-US" sz="1800" dirty="0">
                          <a:latin typeface="Arial" panose="020B0604020202020204" pitchFamily="34" charset="0"/>
                          <a:cs typeface="Arial" panose="020B0604020202020204" pitchFamily="34" charset="0"/>
                        </a:rPr>
                        <a:t>$0.02</a:t>
                      </a:r>
                    </a:p>
                  </a:txBody>
                  <a:tcPr anchor="ctr"/>
                </a:tc>
                <a:tc>
                  <a:txBody>
                    <a:bodyPr/>
                    <a:lstStyle/>
                    <a:p>
                      <a:pPr marL="0" algn="ctr" defTabSz="914400" rtl="0" eaLnBrk="1" fontAlgn="b" latinLnBrk="0" hangingPunct="1"/>
                      <a:r>
                        <a:rPr lang="en-US" sz="1800" b="1" kern="1200" dirty="0">
                          <a:solidFill>
                            <a:schemeClr val="dk1"/>
                          </a:solidFill>
                          <a:latin typeface="Arial" panose="020B0604020202020204" pitchFamily="34" charset="0"/>
                          <a:ea typeface="+mn-ea"/>
                          <a:cs typeface="Arial" panose="020B0604020202020204" pitchFamily="34" charset="0"/>
                        </a:rPr>
                        <a:t>$1.46 </a:t>
                      </a:r>
                    </a:p>
                  </a:txBody>
                  <a:tcPr marL="9525" marR="9525" marT="9525" marB="0" anchor="ctr"/>
                </a:tc>
                <a:extLst>
                  <a:ext uri="{0D108BD9-81ED-4DB2-BD59-A6C34878D82A}">
                    <a16:rowId xmlns:a16="http://schemas.microsoft.com/office/drawing/2014/main" val="1132869138"/>
                  </a:ext>
                </a:extLst>
              </a:tr>
              <a:tr h="457200">
                <a:tc>
                  <a:txBody>
                    <a:bodyPr/>
                    <a:lstStyle/>
                    <a:p>
                      <a:r>
                        <a:rPr lang="en-US" sz="1800" dirty="0">
                          <a:latin typeface="Arial" panose="020B0604020202020204" pitchFamily="34" charset="0"/>
                          <a:cs typeface="Arial" panose="020B0604020202020204" pitchFamily="34" charset="0"/>
                        </a:rPr>
                        <a:t>Non-Reclaimable Wastewater</a:t>
                      </a:r>
                    </a:p>
                  </a:txBody>
                  <a:tcPr anchor="ctr"/>
                </a:tc>
                <a:tc>
                  <a:txBody>
                    <a:bodyPr/>
                    <a:lstStyle/>
                    <a:p>
                      <a:pPr algn="ctr"/>
                      <a:r>
                        <a:rPr lang="en-US" sz="1800" dirty="0">
                          <a:latin typeface="Arial" panose="020B0604020202020204" pitchFamily="34" charset="0"/>
                          <a:cs typeface="Arial" panose="020B0604020202020204" pitchFamily="34" charset="0"/>
                        </a:rPr>
                        <a:t>($0.04)</a:t>
                      </a:r>
                    </a:p>
                  </a:txBody>
                  <a:tcPr anchor="ctr"/>
                </a:tc>
                <a:tc>
                  <a:txBody>
                    <a:bodyPr/>
                    <a:lstStyle/>
                    <a:p>
                      <a:pPr algn="ctr"/>
                      <a:r>
                        <a:rPr lang="en-US" sz="1800" dirty="0">
                          <a:latin typeface="Arial" panose="020B0604020202020204" pitchFamily="34" charset="0"/>
                          <a:cs typeface="Arial" panose="020B0604020202020204" pitchFamily="34" charset="0"/>
                        </a:rPr>
                        <a:t>-</a:t>
                      </a:r>
                    </a:p>
                  </a:txBody>
                  <a:tcPr anchor="ctr"/>
                </a:tc>
                <a:tc>
                  <a:txBody>
                    <a:bodyPr/>
                    <a:lstStyle/>
                    <a:p>
                      <a:pPr algn="ctr"/>
                      <a:r>
                        <a:rPr lang="en-US" sz="1800" dirty="0">
                          <a:latin typeface="Arial" panose="020B0604020202020204" pitchFamily="34" charset="0"/>
                          <a:cs typeface="Arial" panose="020B0604020202020204" pitchFamily="34" charset="0"/>
                        </a:rPr>
                        <a:t>($0.08)</a:t>
                      </a:r>
                    </a:p>
                  </a:txBody>
                  <a:tcPr anchor="ctr"/>
                </a:tc>
                <a:tc>
                  <a:txBody>
                    <a:bodyPr/>
                    <a:lstStyle/>
                    <a:p>
                      <a:pPr algn="ctr"/>
                      <a:r>
                        <a:rPr lang="en-US" sz="1800" dirty="0">
                          <a:latin typeface="Arial" panose="020B0604020202020204" pitchFamily="34" charset="0"/>
                          <a:cs typeface="Arial" panose="020B0604020202020204" pitchFamily="34" charset="0"/>
                        </a:rPr>
                        <a:t>$2.30</a:t>
                      </a:r>
                    </a:p>
                  </a:txBody>
                  <a:tcPr anchor="ctr"/>
                </a:tc>
                <a:tc>
                  <a:txBody>
                    <a:bodyPr/>
                    <a:lstStyle/>
                    <a:p>
                      <a:pPr marL="0" algn="ctr" defTabSz="914400" rtl="0" eaLnBrk="1" fontAlgn="b" latinLnBrk="0" hangingPunct="1"/>
                      <a:r>
                        <a:rPr lang="en-US" sz="1800" b="1" kern="1200" dirty="0">
                          <a:solidFill>
                            <a:schemeClr val="dk1"/>
                          </a:solidFill>
                          <a:latin typeface="Arial" panose="020B0604020202020204" pitchFamily="34" charset="0"/>
                          <a:ea typeface="+mn-ea"/>
                          <a:cs typeface="Arial" panose="020B0604020202020204" pitchFamily="34" charset="0"/>
                        </a:rPr>
                        <a:t>$2.18 </a:t>
                      </a:r>
                    </a:p>
                  </a:txBody>
                  <a:tcPr marL="9525" marR="9525" marT="9525" marB="0" anchor="ctr"/>
                </a:tc>
                <a:extLst>
                  <a:ext uri="{0D108BD9-81ED-4DB2-BD59-A6C34878D82A}">
                    <a16:rowId xmlns:a16="http://schemas.microsoft.com/office/drawing/2014/main" val="3492770318"/>
                  </a:ext>
                </a:extLst>
              </a:tr>
              <a:tr h="386715">
                <a:tc>
                  <a:txBody>
                    <a:bodyPr/>
                    <a:lstStyle/>
                    <a:p>
                      <a:r>
                        <a:rPr lang="en-US" sz="1800" dirty="0">
                          <a:latin typeface="Arial" panose="020B0604020202020204" pitchFamily="34" charset="0"/>
                          <a:cs typeface="Arial" panose="020B0604020202020204" pitchFamily="34" charset="0"/>
                        </a:rPr>
                        <a:t>General Administration</a:t>
                      </a:r>
                    </a:p>
                  </a:txBody>
                  <a:tcPr anchor="ctr"/>
                </a:tc>
                <a:tc>
                  <a:txBody>
                    <a:bodyPr/>
                    <a:lstStyle/>
                    <a:p>
                      <a:pPr algn="ctr"/>
                      <a:r>
                        <a:rPr lang="en-US" sz="1800" dirty="0">
                          <a:latin typeface="Arial" panose="020B0604020202020204" pitchFamily="34" charset="0"/>
                          <a:cs typeface="Arial" panose="020B0604020202020204" pitchFamily="34" charset="0"/>
                        </a:rPr>
                        <a:t>$1.30</a:t>
                      </a:r>
                    </a:p>
                  </a:txBody>
                  <a:tcPr anchor="ctr"/>
                </a:tc>
                <a:tc>
                  <a:txBody>
                    <a:bodyPr/>
                    <a:lstStyle/>
                    <a:p>
                      <a:pPr algn="ctr"/>
                      <a:r>
                        <a:rPr lang="en-US" sz="1800" dirty="0">
                          <a:latin typeface="Arial" panose="020B0604020202020204" pitchFamily="34" charset="0"/>
                          <a:cs typeface="Arial" panose="020B0604020202020204" pitchFamily="34" charset="0"/>
                        </a:rPr>
                        <a:t>-</a:t>
                      </a:r>
                    </a:p>
                  </a:txBody>
                  <a:tcPr anchor="ctr"/>
                </a:tc>
                <a:tc>
                  <a:txBody>
                    <a:bodyPr/>
                    <a:lstStyle/>
                    <a:p>
                      <a:pPr algn="ctr"/>
                      <a:r>
                        <a:rPr lang="en-US" sz="1800" dirty="0">
                          <a:latin typeface="Arial" panose="020B0604020202020204" pitchFamily="34" charset="0"/>
                          <a:cs typeface="Arial" panose="020B0604020202020204" pitchFamily="34" charset="0"/>
                        </a:rPr>
                        <a:t>$2.30</a:t>
                      </a:r>
                    </a:p>
                  </a:txBody>
                  <a:tcPr anchor="ctr"/>
                </a:tc>
                <a:tc>
                  <a:txBody>
                    <a:bodyPr/>
                    <a:lstStyle/>
                    <a:p>
                      <a:pPr algn="ctr"/>
                      <a:r>
                        <a:rPr lang="en-US" sz="1800" dirty="0">
                          <a:latin typeface="Arial" panose="020B0604020202020204" pitchFamily="34" charset="0"/>
                          <a:cs typeface="Arial" panose="020B0604020202020204" pitchFamily="34" charset="0"/>
                        </a:rPr>
                        <a:t>$1.02</a:t>
                      </a:r>
                    </a:p>
                  </a:txBody>
                  <a:tcPr anchor="ctr"/>
                </a:tc>
                <a:tc>
                  <a:txBody>
                    <a:bodyPr/>
                    <a:lstStyle/>
                    <a:p>
                      <a:pPr marL="0" algn="ctr" defTabSz="914400" rtl="0" eaLnBrk="1" fontAlgn="b" latinLnBrk="0" hangingPunct="1"/>
                      <a:r>
                        <a:rPr lang="en-US" sz="1800" b="1" kern="1200" dirty="0">
                          <a:solidFill>
                            <a:schemeClr val="dk1"/>
                          </a:solidFill>
                          <a:latin typeface="Arial" panose="020B0604020202020204" pitchFamily="34" charset="0"/>
                          <a:ea typeface="+mn-ea"/>
                          <a:cs typeface="Arial" panose="020B0604020202020204" pitchFamily="34" charset="0"/>
                        </a:rPr>
                        <a:t>$4.62 </a:t>
                      </a:r>
                    </a:p>
                  </a:txBody>
                  <a:tcPr marL="9525" marR="9525" marT="9525" marB="0" anchor="ctr"/>
                </a:tc>
                <a:extLst>
                  <a:ext uri="{0D108BD9-81ED-4DB2-BD59-A6C34878D82A}">
                    <a16:rowId xmlns:a16="http://schemas.microsoft.com/office/drawing/2014/main" val="2356758866"/>
                  </a:ext>
                </a:extLst>
              </a:tr>
              <a:tr h="381000">
                <a:tc>
                  <a:txBody>
                    <a:bodyPr/>
                    <a:lstStyle/>
                    <a:p>
                      <a:r>
                        <a:rPr lang="en-US" sz="1800" dirty="0">
                          <a:latin typeface="Arial" panose="020B0604020202020204" pitchFamily="34" charset="0"/>
                          <a:cs typeface="Arial" panose="020B0604020202020204" pitchFamily="34" charset="0"/>
                        </a:rPr>
                        <a:t>Water Resources</a:t>
                      </a:r>
                    </a:p>
                  </a:txBody>
                  <a:tcPr anchor="ctr"/>
                </a:tc>
                <a:tc>
                  <a:txBody>
                    <a:bodyPr/>
                    <a:lstStyle/>
                    <a:p>
                      <a:pPr algn="ctr"/>
                      <a:r>
                        <a:rPr lang="en-US" sz="1800" dirty="0">
                          <a:latin typeface="Arial" panose="020B0604020202020204" pitchFamily="34" charset="0"/>
                          <a:cs typeface="Arial" panose="020B0604020202020204" pitchFamily="34" charset="0"/>
                        </a:rPr>
                        <a:t>-</a:t>
                      </a:r>
                    </a:p>
                  </a:txBody>
                  <a:tcPr anchor="ctr"/>
                </a:tc>
                <a:tc>
                  <a:txBody>
                    <a:bodyPr/>
                    <a:lstStyle/>
                    <a:p>
                      <a:pPr algn="ctr"/>
                      <a:r>
                        <a:rPr lang="en-US" sz="1800" dirty="0">
                          <a:latin typeface="Arial" panose="020B0604020202020204" pitchFamily="34" charset="0"/>
                          <a:cs typeface="Arial" panose="020B0604020202020204" pitchFamily="34" charset="0"/>
                        </a:rPr>
                        <a:t>-</a:t>
                      </a:r>
                    </a:p>
                  </a:txBody>
                  <a:tcPr anchor="ctr"/>
                </a:tc>
                <a:tc>
                  <a:txBody>
                    <a:bodyPr/>
                    <a:lstStyle/>
                    <a:p>
                      <a:pPr algn="ctr"/>
                      <a:r>
                        <a:rPr lang="en-US" sz="1800" dirty="0">
                          <a:latin typeface="Arial" panose="020B0604020202020204" pitchFamily="34" charset="0"/>
                          <a:cs typeface="Arial" panose="020B0604020202020204" pitchFamily="34" charset="0"/>
                        </a:rPr>
                        <a:t>-</a:t>
                      </a:r>
                    </a:p>
                  </a:txBody>
                  <a:tcPr anchor="ctr"/>
                </a:tc>
                <a:tc>
                  <a:txBody>
                    <a:bodyPr/>
                    <a:lstStyle/>
                    <a:p>
                      <a:pPr algn="ctr"/>
                      <a:r>
                        <a:rPr lang="en-US" sz="1800" dirty="0">
                          <a:latin typeface="Arial" panose="020B0604020202020204" pitchFamily="34" charset="0"/>
                          <a:cs typeface="Arial" panose="020B0604020202020204" pitchFamily="34" charset="0"/>
                        </a:rPr>
                        <a:t>$1.95</a:t>
                      </a:r>
                    </a:p>
                  </a:txBody>
                  <a:tcPr anchor="ctr"/>
                </a:tc>
                <a:tc>
                  <a:txBody>
                    <a:bodyPr/>
                    <a:lstStyle/>
                    <a:p>
                      <a:pPr marL="0" algn="ctr" defTabSz="914400" rtl="0" eaLnBrk="1" fontAlgn="b" latinLnBrk="0" hangingPunct="1"/>
                      <a:r>
                        <a:rPr lang="en-US" sz="1800" b="1" kern="1200" dirty="0">
                          <a:solidFill>
                            <a:schemeClr val="dk1"/>
                          </a:solidFill>
                          <a:latin typeface="Arial" panose="020B0604020202020204" pitchFamily="34" charset="0"/>
                          <a:ea typeface="+mn-ea"/>
                          <a:cs typeface="Arial" panose="020B0604020202020204" pitchFamily="34" charset="0"/>
                        </a:rPr>
                        <a:t>$1.95 </a:t>
                      </a:r>
                    </a:p>
                  </a:txBody>
                  <a:tcPr marL="9525" marR="9525" marT="9525" marB="0" anchor="ctr"/>
                </a:tc>
                <a:extLst>
                  <a:ext uri="{0D108BD9-81ED-4DB2-BD59-A6C34878D82A}">
                    <a16:rowId xmlns:a16="http://schemas.microsoft.com/office/drawing/2014/main" val="2437338696"/>
                  </a:ext>
                </a:extLst>
              </a:tr>
              <a:tr h="381000">
                <a:tc>
                  <a:txBody>
                    <a:bodyPr/>
                    <a:lstStyle/>
                    <a:p>
                      <a:pPr algn="r"/>
                      <a:r>
                        <a:rPr lang="en-US" sz="1800" b="1" dirty="0">
                          <a:latin typeface="Arial" panose="020B0604020202020204" pitchFamily="34" charset="0"/>
                          <a:cs typeface="Arial" panose="020B0604020202020204" pitchFamily="34" charset="0"/>
                        </a:rPr>
                        <a:t>Net Transfer</a:t>
                      </a:r>
                    </a:p>
                  </a:txBody>
                  <a:tcPr anchor="ctr"/>
                </a:tc>
                <a:tc>
                  <a:txBody>
                    <a:bodyPr/>
                    <a:lstStyle/>
                    <a:p>
                      <a:pPr algn="ctr"/>
                      <a:r>
                        <a:rPr lang="en-US" sz="1800" b="1" dirty="0">
                          <a:latin typeface="Arial" panose="020B0604020202020204" pitchFamily="34" charset="0"/>
                          <a:cs typeface="Arial" panose="020B0604020202020204" pitchFamily="34" charset="0"/>
                        </a:rPr>
                        <a:t>$0.00</a:t>
                      </a:r>
                    </a:p>
                  </a:txBody>
                  <a:tcPr anchor="ctr"/>
                </a:tc>
                <a:tc>
                  <a:txBody>
                    <a:bodyPr/>
                    <a:lstStyle/>
                    <a:p>
                      <a:pPr algn="ctr"/>
                      <a:r>
                        <a:rPr lang="en-US" sz="1800" b="1" dirty="0">
                          <a:latin typeface="Arial" panose="020B0604020202020204" pitchFamily="34" charset="0"/>
                          <a:cs typeface="Arial" panose="020B0604020202020204" pitchFamily="34" charset="0"/>
                        </a:rPr>
                        <a:t>$0.00</a:t>
                      </a:r>
                    </a:p>
                  </a:txBody>
                  <a:tcPr anchor="ctr"/>
                </a:tc>
                <a:tc>
                  <a:txBody>
                    <a:bodyPr/>
                    <a:lstStyle/>
                    <a:p>
                      <a:pPr algn="ctr"/>
                      <a:r>
                        <a:rPr lang="en-US" sz="1800" b="1" dirty="0">
                          <a:latin typeface="Arial" panose="020B0604020202020204" pitchFamily="34" charset="0"/>
                          <a:cs typeface="Arial" panose="020B0604020202020204" pitchFamily="34" charset="0"/>
                        </a:rPr>
                        <a:t>$0.00</a:t>
                      </a:r>
                    </a:p>
                  </a:txBody>
                  <a:tcPr anchor="ctr"/>
                </a:tc>
                <a:tc>
                  <a:txBody>
                    <a:bodyPr/>
                    <a:lstStyle/>
                    <a:p>
                      <a:pPr algn="ctr"/>
                      <a:r>
                        <a:rPr lang="en-US" sz="1800" b="1" dirty="0">
                          <a:latin typeface="Arial" panose="020B0604020202020204" pitchFamily="34" charset="0"/>
                          <a:cs typeface="Arial" panose="020B0604020202020204" pitchFamily="34" charset="0"/>
                        </a:rPr>
                        <a:t>$0.00</a:t>
                      </a:r>
                    </a:p>
                  </a:txBody>
                  <a:tcPr anchor="ctr"/>
                </a:tc>
                <a:tc>
                  <a:txBody>
                    <a:bodyPr/>
                    <a:lstStyle/>
                    <a:p>
                      <a:pPr algn="ctr"/>
                      <a:endParaRPr lang="en-US" sz="18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857306933"/>
                  </a:ext>
                </a:extLst>
              </a:tr>
            </a:tbl>
          </a:graphicData>
        </a:graphic>
      </p:graphicFrame>
      <p:sp>
        <p:nvSpPr>
          <p:cNvPr id="5" name="TextBox 4">
            <a:extLst>
              <a:ext uri="{FF2B5EF4-FFF2-40B4-BE49-F238E27FC236}">
                <a16:creationId xmlns:a16="http://schemas.microsoft.com/office/drawing/2014/main" id="{91F1E772-52AC-4C05-8029-D496525DB9DB}"/>
              </a:ext>
            </a:extLst>
          </p:cNvPr>
          <p:cNvSpPr txBox="1"/>
          <p:nvPr/>
        </p:nvSpPr>
        <p:spPr>
          <a:xfrm>
            <a:off x="3048000" y="5697682"/>
            <a:ext cx="9753600" cy="369332"/>
          </a:xfrm>
          <a:prstGeom prst="rect">
            <a:avLst/>
          </a:prstGeom>
          <a:noFill/>
        </p:spPr>
        <p:txBody>
          <a:bodyPr wrap="square" rtlCol="0">
            <a:spAutoFit/>
          </a:bodyPr>
          <a:lstStyle/>
          <a:p>
            <a:r>
              <a:rPr lang="en-US" i="1" dirty="0"/>
              <a:t>Totals may not tie due to rounding</a:t>
            </a:r>
          </a:p>
        </p:txBody>
      </p:sp>
    </p:spTree>
    <p:extLst>
      <p:ext uri="{BB962C8B-B14F-4D97-AF65-F5344CB8AC3E}">
        <p14:creationId xmlns:p14="http://schemas.microsoft.com/office/powerpoint/2010/main" val="1237667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10972800" cy="1143000"/>
          </a:xfrm>
        </p:spPr>
        <p:txBody>
          <a:bodyPr/>
          <a:lstStyle/>
          <a:p>
            <a:r>
              <a:rPr lang="en-US" dirty="0"/>
              <a:t>Recycled Water Fund </a:t>
            </a:r>
            <a:br>
              <a:rPr lang="en-US" dirty="0"/>
            </a:br>
            <a:r>
              <a:rPr lang="en-US" dirty="0"/>
              <a:t>Inter Fund Loan Repayment Plan</a:t>
            </a:r>
          </a:p>
        </p:txBody>
      </p:sp>
      <p:sp>
        <p:nvSpPr>
          <p:cNvPr id="3" name="Slide Number Placeholder 2"/>
          <p:cNvSpPr>
            <a:spLocks noGrp="1"/>
          </p:cNvSpPr>
          <p:nvPr>
            <p:ph type="sldNum" sz="quarter" idx="10"/>
          </p:nvPr>
        </p:nvSpPr>
        <p:spPr/>
        <p:txBody>
          <a:bodyPr/>
          <a:lstStyle/>
          <a:p>
            <a:pPr algn="ctr"/>
            <a:fld id="{60E879C5-AE8C-412A-8AA2-F61684EAF3C7}" type="slidenum">
              <a:rPr lang="en-US" smtClean="0"/>
              <a:pPr algn="ctr"/>
              <a:t>8</a:t>
            </a:fld>
            <a:endParaRPr lang="en-US" dirty="0"/>
          </a:p>
        </p:txBody>
      </p:sp>
      <p:graphicFrame>
        <p:nvGraphicFramePr>
          <p:cNvPr id="4" name="Table 3">
            <a:extLst>
              <a:ext uri="{FF2B5EF4-FFF2-40B4-BE49-F238E27FC236}">
                <a16:creationId xmlns:a16="http://schemas.microsoft.com/office/drawing/2014/main" id="{4D16AE01-8438-4486-898D-1BC512198389}"/>
              </a:ext>
            </a:extLst>
          </p:cNvPr>
          <p:cNvGraphicFramePr>
            <a:graphicFrameLocks noGrp="1"/>
          </p:cNvGraphicFramePr>
          <p:nvPr>
            <p:extLst>
              <p:ext uri="{D42A27DB-BD31-4B8C-83A1-F6EECF244321}">
                <p14:modId xmlns:p14="http://schemas.microsoft.com/office/powerpoint/2010/main" val="2915566802"/>
              </p:ext>
            </p:extLst>
          </p:nvPr>
        </p:nvGraphicFramePr>
        <p:xfrm>
          <a:off x="1295400" y="1524000"/>
          <a:ext cx="9753599" cy="4682091"/>
        </p:xfrm>
        <a:graphic>
          <a:graphicData uri="http://schemas.openxmlformats.org/drawingml/2006/table">
            <a:tbl>
              <a:tblPr firstRow="1" firstCol="1" bandRow="1">
                <a:tableStyleId>{5C22544A-7EE6-4342-B048-85BDC9FD1C3A}</a:tableStyleId>
              </a:tblPr>
              <a:tblGrid>
                <a:gridCol w="1910260">
                  <a:extLst>
                    <a:ext uri="{9D8B030D-6E8A-4147-A177-3AD203B41FA5}">
                      <a16:colId xmlns:a16="http://schemas.microsoft.com/office/drawing/2014/main" val="2862198287"/>
                    </a:ext>
                  </a:extLst>
                </a:gridCol>
                <a:gridCol w="3098889">
                  <a:extLst>
                    <a:ext uri="{9D8B030D-6E8A-4147-A177-3AD203B41FA5}">
                      <a16:colId xmlns:a16="http://schemas.microsoft.com/office/drawing/2014/main" val="655333197"/>
                    </a:ext>
                  </a:extLst>
                </a:gridCol>
                <a:gridCol w="1647574">
                  <a:extLst>
                    <a:ext uri="{9D8B030D-6E8A-4147-A177-3AD203B41FA5}">
                      <a16:colId xmlns:a16="http://schemas.microsoft.com/office/drawing/2014/main" val="1351053109"/>
                    </a:ext>
                  </a:extLst>
                </a:gridCol>
                <a:gridCol w="3096876">
                  <a:extLst>
                    <a:ext uri="{9D8B030D-6E8A-4147-A177-3AD203B41FA5}">
                      <a16:colId xmlns:a16="http://schemas.microsoft.com/office/drawing/2014/main" val="3533291211"/>
                    </a:ext>
                  </a:extLst>
                </a:gridCol>
              </a:tblGrid>
              <a:tr h="564867">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Inter Fund</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Loans Issued</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b"/>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Due to</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b"/>
                </a:tc>
                <a:tc>
                  <a:txBody>
                    <a:bodyPr/>
                    <a:lstStyle/>
                    <a:p>
                      <a:pPr marL="0" marR="0" algn="ctr">
                        <a:lnSpc>
                          <a:spcPct val="115000"/>
                        </a:lnSpc>
                        <a:spcBef>
                          <a:spcPts val="0"/>
                        </a:spcBef>
                        <a:spcAft>
                          <a:spcPts val="0"/>
                        </a:spcAft>
                      </a:pPr>
                      <a:r>
                        <a:rPr lang="en-US" sz="1600" kern="1200" dirty="0">
                          <a:effectLst/>
                          <a:latin typeface="Arial" panose="020B0604020202020204" pitchFamily="34" charset="0"/>
                          <a:cs typeface="Arial" panose="020B0604020202020204" pitchFamily="34" charset="0"/>
                        </a:rPr>
                        <a:t>Loan Amount</a:t>
                      </a:r>
                      <a:endParaRPr lang="en-US" sz="1600" dirty="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dirty="0">
                          <a:effectLst/>
                          <a:latin typeface="Arial" panose="020B0604020202020204" pitchFamily="34" charset="0"/>
                          <a:cs typeface="Arial" panose="020B0604020202020204" pitchFamily="34" charset="0"/>
                        </a:rPr>
                        <a:t>($M)</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b"/>
                </a:tc>
                <a:tc>
                  <a:txBody>
                    <a:bodyPr/>
                    <a:lstStyle/>
                    <a:p>
                      <a:pPr marL="0" marR="0" algn="ctr">
                        <a:lnSpc>
                          <a:spcPct val="115000"/>
                        </a:lnSpc>
                        <a:spcBef>
                          <a:spcPts val="0"/>
                        </a:spcBef>
                        <a:spcAft>
                          <a:spcPts val="0"/>
                        </a:spcAft>
                      </a:pPr>
                      <a:r>
                        <a:rPr lang="en-US" sz="1600" kern="1200" dirty="0">
                          <a:effectLst/>
                          <a:latin typeface="Arial" panose="020B0604020202020204" pitchFamily="34" charset="0"/>
                          <a:cs typeface="Arial" panose="020B0604020202020204" pitchFamily="34" charset="0"/>
                        </a:rPr>
                        <a:t>Repayment Plan</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b"/>
                </a:tc>
                <a:extLst>
                  <a:ext uri="{0D108BD9-81ED-4DB2-BD59-A6C34878D82A}">
                    <a16:rowId xmlns:a16="http://schemas.microsoft.com/office/drawing/2014/main" val="3718428055"/>
                  </a:ext>
                </a:extLst>
              </a:tr>
              <a:tr h="885858">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FY 2007/08</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Non-Reclaimable Wastewater (NRW) Fund</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$9.0</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2018/19 $3.0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2020/21-2021/22 $6.0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Total $9.0</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extLst>
                  <a:ext uri="{0D108BD9-81ED-4DB2-BD59-A6C34878D82A}">
                    <a16:rowId xmlns:a16="http://schemas.microsoft.com/office/drawing/2014/main" val="326598963"/>
                  </a:ext>
                </a:extLst>
              </a:tr>
              <a:tr h="885858">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FY 2007/08</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Regional Wastewater Capital (RC) Fund</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3.0</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2022/23 $1.0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2023/24-2024/25 $2.0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Total $3.0</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extLst>
                  <a:ext uri="{0D108BD9-81ED-4DB2-BD59-A6C34878D82A}">
                    <a16:rowId xmlns:a16="http://schemas.microsoft.com/office/drawing/2014/main" val="1719835565"/>
                  </a:ext>
                </a:extLst>
              </a:tr>
              <a:tr h="885858">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FY 2009/10</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Non-Reclaimable Wastewater (NRW) Fund</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6.0</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2021/22 $3.0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2022/23 $3.0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Total $6.0</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extLst>
                  <a:ext uri="{0D108BD9-81ED-4DB2-BD59-A6C34878D82A}">
                    <a16:rowId xmlns:a16="http://schemas.microsoft.com/office/drawing/2014/main" val="3871277230"/>
                  </a:ext>
                </a:extLst>
              </a:tr>
              <a:tr h="1184633">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FY 2014/15</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Regional Wastewater Capital Improvement</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 (RC) Fund</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10.5</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2022/23 $1.0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2023/24 $5.0</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2024/25 $4.5</a:t>
                      </a:r>
                      <a:endParaRPr lang="en-US" sz="1600">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en-US" sz="1600" kern="1200">
                          <a:effectLst/>
                          <a:latin typeface="Arial" panose="020B0604020202020204" pitchFamily="34" charset="0"/>
                          <a:cs typeface="Arial" panose="020B0604020202020204" pitchFamily="34" charset="0"/>
                        </a:rPr>
                        <a:t>Total $10.5</a:t>
                      </a:r>
                      <a:endParaRPr lang="en-US" sz="160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extLst>
                  <a:ext uri="{0D108BD9-81ED-4DB2-BD59-A6C34878D82A}">
                    <a16:rowId xmlns:a16="http://schemas.microsoft.com/office/drawing/2014/main" val="1347854"/>
                  </a:ext>
                </a:extLst>
              </a:tr>
              <a:tr h="275017">
                <a:tc>
                  <a:txBody>
                    <a:bodyPr/>
                    <a:lstStyle/>
                    <a:p>
                      <a:pPr marL="0" marR="0" algn="ctr">
                        <a:lnSpc>
                          <a:spcPct val="115000"/>
                        </a:lnSpc>
                        <a:spcBef>
                          <a:spcPts val="0"/>
                        </a:spcBef>
                        <a:spcAft>
                          <a:spcPts val="0"/>
                        </a:spcAft>
                      </a:pPr>
                      <a:r>
                        <a:rPr lang="en-US" sz="1600" kern="1200" dirty="0">
                          <a:effectLst/>
                          <a:latin typeface="Arial" panose="020B0604020202020204" pitchFamily="34" charset="0"/>
                          <a:cs typeface="Arial" panose="020B0604020202020204" pitchFamily="34" charset="0"/>
                        </a:rPr>
                        <a:t>Total</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dirty="0">
                          <a:effectLst/>
                          <a:latin typeface="Arial" panose="020B0604020202020204" pitchFamily="34" charset="0"/>
                          <a:cs typeface="Arial" panose="020B0604020202020204" pitchFamily="34" charset="0"/>
                        </a:rPr>
                        <a:t>$28.5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tc>
                  <a:txBody>
                    <a:bodyPr/>
                    <a:lstStyle/>
                    <a:p>
                      <a:pPr marL="0" marR="0" algn="ctr">
                        <a:lnSpc>
                          <a:spcPct val="115000"/>
                        </a:lnSpc>
                        <a:spcBef>
                          <a:spcPts val="0"/>
                        </a:spcBef>
                        <a:spcAft>
                          <a:spcPts val="0"/>
                        </a:spcAft>
                      </a:pPr>
                      <a:r>
                        <a:rPr lang="en-US" sz="1600" kern="1200" dirty="0">
                          <a:effectLst/>
                          <a:latin typeface="Arial" panose="020B0604020202020204" pitchFamily="34" charset="0"/>
                          <a:cs typeface="Arial" panose="020B0604020202020204" pitchFamily="34" charset="0"/>
                        </a:rPr>
                        <a:t>$28.5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9525" marB="0" anchor="ctr"/>
                </a:tc>
                <a:extLst>
                  <a:ext uri="{0D108BD9-81ED-4DB2-BD59-A6C34878D82A}">
                    <a16:rowId xmlns:a16="http://schemas.microsoft.com/office/drawing/2014/main" val="2383740704"/>
                  </a:ext>
                </a:extLst>
              </a:tr>
            </a:tbl>
          </a:graphicData>
        </a:graphic>
      </p:graphicFrame>
    </p:spTree>
    <p:extLst>
      <p:ext uri="{BB962C8B-B14F-4D97-AF65-F5344CB8AC3E}">
        <p14:creationId xmlns:p14="http://schemas.microsoft.com/office/powerpoint/2010/main" val="4279239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CEBA9-731C-4EE4-AEFE-B67354CF6759}"/>
              </a:ext>
            </a:extLst>
          </p:cNvPr>
          <p:cNvSpPr>
            <a:spLocks noGrp="1"/>
          </p:cNvSpPr>
          <p:nvPr>
            <p:ph type="title"/>
          </p:nvPr>
        </p:nvSpPr>
        <p:spPr/>
        <p:txBody>
          <a:bodyPr/>
          <a:lstStyle/>
          <a:p>
            <a:r>
              <a:rPr lang="en-US" dirty="0"/>
              <a:t>RATE RESOLUTIONS</a:t>
            </a:r>
          </a:p>
        </p:txBody>
      </p:sp>
      <p:sp>
        <p:nvSpPr>
          <p:cNvPr id="3" name="Slide Number Placeholder 2">
            <a:extLst>
              <a:ext uri="{FF2B5EF4-FFF2-40B4-BE49-F238E27FC236}">
                <a16:creationId xmlns:a16="http://schemas.microsoft.com/office/drawing/2014/main" id="{1D53CC66-F79F-47FA-B402-D617FCD494C0}"/>
              </a:ext>
            </a:extLst>
          </p:cNvPr>
          <p:cNvSpPr>
            <a:spLocks noGrp="1"/>
          </p:cNvSpPr>
          <p:nvPr>
            <p:ph type="sldNum" sz="quarter" idx="10"/>
          </p:nvPr>
        </p:nvSpPr>
        <p:spPr/>
        <p:txBody>
          <a:bodyPr/>
          <a:lstStyle/>
          <a:p>
            <a:pPr algn="ctr"/>
            <a:fld id="{60E879C5-AE8C-412A-8AA2-F61684EAF3C7}" type="slidenum">
              <a:rPr lang="en-US" smtClean="0"/>
              <a:pPr algn="ctr"/>
              <a:t>9</a:t>
            </a:fld>
            <a:endParaRPr lang="en-US" dirty="0"/>
          </a:p>
        </p:txBody>
      </p:sp>
      <p:graphicFrame>
        <p:nvGraphicFramePr>
          <p:cNvPr id="7" name="Table 6">
            <a:extLst>
              <a:ext uri="{FF2B5EF4-FFF2-40B4-BE49-F238E27FC236}">
                <a16:creationId xmlns:a16="http://schemas.microsoft.com/office/drawing/2014/main" id="{89A1B3D9-2E6F-47F2-87FD-22EFAE41BDAD}"/>
              </a:ext>
            </a:extLst>
          </p:cNvPr>
          <p:cNvGraphicFramePr>
            <a:graphicFrameLocks noGrp="1"/>
          </p:cNvGraphicFramePr>
          <p:nvPr>
            <p:extLst>
              <p:ext uri="{D42A27DB-BD31-4B8C-83A1-F6EECF244321}">
                <p14:modId xmlns:p14="http://schemas.microsoft.com/office/powerpoint/2010/main" val="4050119629"/>
              </p:ext>
            </p:extLst>
          </p:nvPr>
        </p:nvGraphicFramePr>
        <p:xfrm>
          <a:off x="838200" y="1524000"/>
          <a:ext cx="10896600" cy="4495802"/>
        </p:xfrm>
        <a:graphic>
          <a:graphicData uri="http://schemas.openxmlformats.org/drawingml/2006/table">
            <a:tbl>
              <a:tblPr firstRow="1" firstCol="1" bandRow="1">
                <a:tableStyleId>{5C22544A-7EE6-4342-B048-85BDC9FD1C3A}</a:tableStyleId>
              </a:tblPr>
              <a:tblGrid>
                <a:gridCol w="1824208">
                  <a:extLst>
                    <a:ext uri="{9D8B030D-6E8A-4147-A177-3AD203B41FA5}">
                      <a16:colId xmlns:a16="http://schemas.microsoft.com/office/drawing/2014/main" val="1283583298"/>
                    </a:ext>
                  </a:extLst>
                </a:gridCol>
                <a:gridCol w="9072392">
                  <a:extLst>
                    <a:ext uri="{9D8B030D-6E8A-4147-A177-3AD203B41FA5}">
                      <a16:colId xmlns:a16="http://schemas.microsoft.com/office/drawing/2014/main" val="1684613167"/>
                    </a:ext>
                  </a:extLst>
                </a:gridCol>
              </a:tblGrid>
              <a:tr h="359976">
                <a:tc>
                  <a:txBody>
                    <a:bodyPr/>
                    <a:lstStyle/>
                    <a:p>
                      <a:r>
                        <a:rPr lang="en-US" sz="1800" dirty="0">
                          <a:effectLst/>
                          <a:latin typeface="Arial" panose="020B0604020202020204" pitchFamily="34" charset="0"/>
                          <a:cs typeface="Arial" panose="020B0604020202020204" pitchFamily="34" charset="0"/>
                        </a:rPr>
                        <a:t>Resolution No.</a:t>
                      </a:r>
                    </a:p>
                  </a:txBody>
                  <a:tcPr marL="68580" marR="68580" marT="0" marB="0"/>
                </a:tc>
                <a:tc>
                  <a:txBody>
                    <a:bodyPr/>
                    <a:lstStyle/>
                    <a:p>
                      <a:r>
                        <a:rPr lang="en-US" sz="1800" dirty="0">
                          <a:effectLst/>
                          <a:latin typeface="Arial" panose="020B0604020202020204" pitchFamily="34" charset="0"/>
                          <a:cs typeface="Arial" panose="020B0604020202020204" pitchFamily="34" charset="0"/>
                        </a:rPr>
                        <a:t>Description</a:t>
                      </a:r>
                    </a:p>
                  </a:txBody>
                  <a:tcPr marL="68580" marR="68580" marT="0" marB="0"/>
                </a:tc>
                <a:extLst>
                  <a:ext uri="{0D108BD9-81ED-4DB2-BD59-A6C34878D82A}">
                    <a16:rowId xmlns:a16="http://schemas.microsoft.com/office/drawing/2014/main" val="2833101551"/>
                  </a:ext>
                </a:extLst>
              </a:tr>
              <a:tr h="719953">
                <a:tc>
                  <a:txBody>
                    <a:bodyPr/>
                    <a:lstStyle/>
                    <a:p>
                      <a:r>
                        <a:rPr lang="en-US" sz="1800" dirty="0">
                          <a:effectLst/>
                          <a:latin typeface="Arial" panose="020B0604020202020204" pitchFamily="34" charset="0"/>
                          <a:cs typeface="Arial" panose="020B0604020202020204" pitchFamily="34" charset="0"/>
                        </a:rPr>
                        <a:t>2019-6-1</a:t>
                      </a:r>
                    </a:p>
                  </a:txBody>
                  <a:tcPr marL="68580" marR="68580" marT="0" marB="0"/>
                </a:tc>
                <a:tc>
                  <a:txBody>
                    <a:bodyPr/>
                    <a:lstStyle/>
                    <a:p>
                      <a:r>
                        <a:rPr lang="en-US" sz="1800" dirty="0">
                          <a:effectLst/>
                          <a:latin typeface="Arial" panose="020B0604020202020204" pitchFamily="34" charset="0"/>
                          <a:cs typeface="Arial" panose="020B0604020202020204" pitchFamily="34" charset="0"/>
                        </a:rPr>
                        <a:t>Service Rates and Excessive Strength Charges for Regional or Industrial Wastewater Discharge </a:t>
                      </a:r>
                    </a:p>
                  </a:txBody>
                  <a:tcPr marL="68580" marR="68580" marT="0" marB="0"/>
                </a:tc>
                <a:extLst>
                  <a:ext uri="{0D108BD9-81ED-4DB2-BD59-A6C34878D82A}">
                    <a16:rowId xmlns:a16="http://schemas.microsoft.com/office/drawing/2014/main" val="1595899224"/>
                  </a:ext>
                </a:extLst>
              </a:tr>
              <a:tr h="628008">
                <a:tc>
                  <a:txBody>
                    <a:bodyPr/>
                    <a:lstStyle/>
                    <a:p>
                      <a:r>
                        <a:rPr lang="en-US" sz="1800" dirty="0">
                          <a:effectLst/>
                          <a:latin typeface="Arial" panose="020B0604020202020204" pitchFamily="34" charset="0"/>
                          <a:cs typeface="Arial" panose="020B0604020202020204" pitchFamily="34" charset="0"/>
                        </a:rPr>
                        <a:t>2019-6-2</a:t>
                      </a:r>
                    </a:p>
                  </a:txBody>
                  <a:tcPr marL="68580" marR="68580" marT="0" marB="0"/>
                </a:tc>
                <a:tc>
                  <a:txBody>
                    <a:bodyPr/>
                    <a:lstStyle/>
                    <a:p>
                      <a:r>
                        <a:rPr lang="en-US" sz="1800" dirty="0">
                          <a:effectLst/>
                          <a:latin typeface="Arial" panose="020B0604020202020204" pitchFamily="34" charset="0"/>
                          <a:cs typeface="Arial" panose="020B0604020202020204" pitchFamily="34" charset="0"/>
                        </a:rPr>
                        <a:t>Service Rates on Capacity, Volumetric, Strength, Capital Improvement, and Application Fees for the Etiwanda Wastewater Line (EWL)</a:t>
                      </a:r>
                    </a:p>
                  </a:txBody>
                  <a:tcPr marL="68580" marR="68580" marT="0" marB="0"/>
                </a:tc>
                <a:extLst>
                  <a:ext uri="{0D108BD9-81ED-4DB2-BD59-A6C34878D82A}">
                    <a16:rowId xmlns:a16="http://schemas.microsoft.com/office/drawing/2014/main" val="3955841473"/>
                  </a:ext>
                </a:extLst>
              </a:tr>
              <a:tr h="719953">
                <a:tc>
                  <a:txBody>
                    <a:bodyPr/>
                    <a:lstStyle/>
                    <a:p>
                      <a:r>
                        <a:rPr lang="en-US" sz="1800" dirty="0">
                          <a:effectLst/>
                          <a:latin typeface="Arial" panose="020B0604020202020204" pitchFamily="34" charset="0"/>
                          <a:cs typeface="Arial" panose="020B0604020202020204" pitchFamily="34" charset="0"/>
                        </a:rPr>
                        <a:t>2019-6-3</a:t>
                      </a:r>
                    </a:p>
                  </a:txBody>
                  <a:tcPr marL="68580" marR="68580" marT="0" marB="0"/>
                </a:tc>
                <a:tc>
                  <a:txBody>
                    <a:bodyPr/>
                    <a:lstStyle/>
                    <a:p>
                      <a:pPr marL="0" marR="0" algn="just">
                        <a:spcBef>
                          <a:spcPts val="0"/>
                        </a:spcBef>
                        <a:spcAft>
                          <a:spcPts val="0"/>
                        </a:spcAft>
                      </a:pPr>
                      <a:r>
                        <a:rPr lang="en-US" sz="1800" dirty="0">
                          <a:effectLst/>
                          <a:latin typeface="Arial" panose="020B0604020202020204" pitchFamily="34" charset="0"/>
                          <a:cs typeface="Arial" panose="020B0604020202020204" pitchFamily="34" charset="0"/>
                        </a:rPr>
                        <a:t>Service Rates on Capacity, Volumetric, Strength, and Application Fees for the Non-Reclaimable Wastewater System (NRWS) </a:t>
                      </a:r>
                      <a:r>
                        <a:rPr lang="en-US" sz="1800">
                          <a:effectLst/>
                          <a:latin typeface="Arial" panose="020B0604020202020204" pitchFamily="34" charset="0"/>
                          <a:cs typeface="Arial" panose="020B0604020202020204" pitchFamily="34" charset="0"/>
                        </a:rPr>
                        <a:t>East End</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98439959"/>
                  </a:ext>
                </a:extLst>
              </a:tr>
              <a:tr h="628008">
                <a:tc>
                  <a:txBody>
                    <a:bodyPr/>
                    <a:lstStyle/>
                    <a:p>
                      <a:r>
                        <a:rPr lang="en-US" sz="1800" dirty="0">
                          <a:effectLst/>
                          <a:latin typeface="Arial" panose="020B0604020202020204" pitchFamily="34" charset="0"/>
                          <a:cs typeface="Arial" panose="020B0604020202020204" pitchFamily="34" charset="0"/>
                        </a:rPr>
                        <a:t>2019-6-4</a:t>
                      </a:r>
                    </a:p>
                  </a:txBody>
                  <a:tcPr marL="68580" marR="68580" marT="0" marB="0"/>
                </a:tc>
                <a:tc>
                  <a:txBody>
                    <a:bodyPr/>
                    <a:lstStyle/>
                    <a:p>
                      <a:r>
                        <a:rPr lang="en-US" sz="1800" dirty="0">
                          <a:effectLst/>
                          <a:latin typeface="Arial" panose="020B0604020202020204" pitchFamily="34" charset="0"/>
                          <a:cs typeface="Arial" panose="020B0604020202020204" pitchFamily="34" charset="0"/>
                        </a:rPr>
                        <a:t>Service Rates on Capacity, Volumetric, Strength, Capital Improvement, and Application Fees for the Inland Empire Brine Line (IEBL)</a:t>
                      </a:r>
                    </a:p>
                  </a:txBody>
                  <a:tcPr marL="68580" marR="68580" marT="0" marB="0"/>
                </a:tc>
                <a:extLst>
                  <a:ext uri="{0D108BD9-81ED-4DB2-BD59-A6C34878D82A}">
                    <a16:rowId xmlns:a16="http://schemas.microsoft.com/office/drawing/2014/main" val="1293546882"/>
                  </a:ext>
                </a:extLst>
              </a:tr>
              <a:tr h="359976">
                <a:tc>
                  <a:txBody>
                    <a:bodyPr/>
                    <a:lstStyle/>
                    <a:p>
                      <a:r>
                        <a:rPr lang="en-US" sz="1800" dirty="0">
                          <a:effectLst/>
                          <a:latin typeface="Arial" panose="020B0604020202020204" pitchFamily="34" charset="0"/>
                          <a:cs typeface="Arial" panose="020B0604020202020204" pitchFamily="34" charset="0"/>
                        </a:rPr>
                        <a:t>2019-6-5</a:t>
                      </a:r>
                    </a:p>
                  </a:txBody>
                  <a:tcPr marL="68580" marR="68580" marT="0" marB="0"/>
                </a:tc>
                <a:tc>
                  <a:txBody>
                    <a:bodyPr/>
                    <a:lstStyle/>
                    <a:p>
                      <a:r>
                        <a:rPr lang="en-US" sz="1800" dirty="0">
                          <a:effectLst/>
                          <a:latin typeface="Arial" panose="020B0604020202020204" pitchFamily="34" charset="0"/>
                          <a:cs typeface="Arial" panose="020B0604020202020204" pitchFamily="34" charset="0"/>
                        </a:rPr>
                        <a:t>Laboratory Rates</a:t>
                      </a:r>
                    </a:p>
                  </a:txBody>
                  <a:tcPr marL="68580" marR="68580" marT="0" marB="0"/>
                </a:tc>
                <a:extLst>
                  <a:ext uri="{0D108BD9-81ED-4DB2-BD59-A6C34878D82A}">
                    <a16:rowId xmlns:a16="http://schemas.microsoft.com/office/drawing/2014/main" val="1208895099"/>
                  </a:ext>
                </a:extLst>
              </a:tr>
              <a:tr h="359976">
                <a:tc>
                  <a:txBody>
                    <a:bodyPr/>
                    <a:lstStyle/>
                    <a:p>
                      <a:r>
                        <a:rPr lang="en-US" sz="1800" dirty="0">
                          <a:effectLst/>
                          <a:latin typeface="Arial" panose="020B0604020202020204" pitchFamily="34" charset="0"/>
                          <a:cs typeface="Arial" panose="020B0604020202020204" pitchFamily="34" charset="0"/>
                        </a:rPr>
                        <a:t>2019-6-6</a:t>
                      </a:r>
                    </a:p>
                  </a:txBody>
                  <a:tcPr marL="68580" marR="68580" marT="0" marB="0"/>
                </a:tc>
                <a:tc>
                  <a:txBody>
                    <a:bodyPr/>
                    <a:lstStyle/>
                    <a:p>
                      <a:r>
                        <a:rPr lang="en-US" sz="1800" dirty="0">
                          <a:effectLst/>
                          <a:latin typeface="Arial" panose="020B0604020202020204" pitchFamily="34" charset="0"/>
                          <a:cs typeface="Arial" panose="020B0604020202020204" pitchFamily="34" charset="0"/>
                        </a:rPr>
                        <a:t>Extra-Territorial Sewer Charges</a:t>
                      </a:r>
                    </a:p>
                  </a:txBody>
                  <a:tcPr marL="68580" marR="68580" marT="0" marB="0"/>
                </a:tc>
                <a:extLst>
                  <a:ext uri="{0D108BD9-81ED-4DB2-BD59-A6C34878D82A}">
                    <a16:rowId xmlns:a16="http://schemas.microsoft.com/office/drawing/2014/main" val="818265170"/>
                  </a:ext>
                </a:extLst>
              </a:tr>
              <a:tr h="359976">
                <a:tc>
                  <a:txBody>
                    <a:bodyPr/>
                    <a:lstStyle/>
                    <a:p>
                      <a:r>
                        <a:rPr lang="en-US" sz="1800" dirty="0">
                          <a:effectLst/>
                          <a:latin typeface="Arial" panose="020B0604020202020204" pitchFamily="34" charset="0"/>
                          <a:cs typeface="Arial" panose="020B0604020202020204" pitchFamily="34" charset="0"/>
                        </a:rPr>
                        <a:t>2019-6-7</a:t>
                      </a:r>
                    </a:p>
                  </a:txBody>
                  <a:tcPr marL="68580" marR="68580" marT="0" marB="0"/>
                </a:tc>
                <a:tc>
                  <a:txBody>
                    <a:bodyPr/>
                    <a:lstStyle/>
                    <a:p>
                      <a:r>
                        <a:rPr lang="en-US" sz="1800" dirty="0">
                          <a:effectLst/>
                          <a:latin typeface="Arial" panose="020B0604020202020204" pitchFamily="34" charset="0"/>
                          <a:cs typeface="Arial" panose="020B0604020202020204" pitchFamily="34" charset="0"/>
                        </a:rPr>
                        <a:t>Imported Water Rates</a:t>
                      </a:r>
                    </a:p>
                  </a:txBody>
                  <a:tcPr marL="68580" marR="68580" marT="0" marB="0"/>
                </a:tc>
                <a:extLst>
                  <a:ext uri="{0D108BD9-81ED-4DB2-BD59-A6C34878D82A}">
                    <a16:rowId xmlns:a16="http://schemas.microsoft.com/office/drawing/2014/main" val="558885964"/>
                  </a:ext>
                </a:extLst>
              </a:tr>
              <a:tr h="359976">
                <a:tc>
                  <a:txBody>
                    <a:bodyPr/>
                    <a:lstStyle/>
                    <a:p>
                      <a:r>
                        <a:rPr lang="en-US" sz="1800">
                          <a:effectLst/>
                          <a:latin typeface="Arial" panose="020B0604020202020204" pitchFamily="34" charset="0"/>
                          <a:cs typeface="Arial" panose="020B0604020202020204" pitchFamily="34" charset="0"/>
                        </a:rPr>
                        <a:t>2019-6-8</a:t>
                      </a:r>
                      <a:endParaRPr lang="en-US" sz="1800" dirty="0">
                        <a:effectLst/>
                        <a:latin typeface="Arial" panose="020B0604020202020204" pitchFamily="34" charset="0"/>
                        <a:cs typeface="Arial" panose="020B0604020202020204" pitchFamily="34" charset="0"/>
                      </a:endParaRPr>
                    </a:p>
                  </a:txBody>
                  <a:tcPr marL="68580" marR="68580" marT="0" marB="0"/>
                </a:tc>
                <a:tc>
                  <a:txBody>
                    <a:bodyPr/>
                    <a:lstStyle/>
                    <a:p>
                      <a:r>
                        <a:rPr lang="en-US" sz="1800" dirty="0">
                          <a:effectLst/>
                          <a:latin typeface="Arial" panose="020B0604020202020204" pitchFamily="34" charset="0"/>
                          <a:cs typeface="Arial" panose="020B0604020202020204" pitchFamily="34" charset="0"/>
                        </a:rPr>
                        <a:t>Equipment Rental Fees</a:t>
                      </a:r>
                    </a:p>
                  </a:txBody>
                  <a:tcPr marL="68580" marR="68580" marT="0" marB="0"/>
                </a:tc>
                <a:extLst>
                  <a:ext uri="{0D108BD9-81ED-4DB2-BD59-A6C34878D82A}">
                    <a16:rowId xmlns:a16="http://schemas.microsoft.com/office/drawing/2014/main" val="612734397"/>
                  </a:ext>
                </a:extLst>
              </a:tr>
            </a:tbl>
          </a:graphicData>
        </a:graphic>
      </p:graphicFrame>
    </p:spTree>
    <p:extLst>
      <p:ext uri="{BB962C8B-B14F-4D97-AF65-F5344CB8AC3E}">
        <p14:creationId xmlns:p14="http://schemas.microsoft.com/office/powerpoint/2010/main" val="2434170700"/>
      </p:ext>
    </p:extLst>
  </p:cSld>
  <p:clrMapOvr>
    <a:masterClrMapping/>
  </p:clrMapOvr>
</p:sld>
</file>

<file path=ppt/theme/theme1.xml><?xml version="1.0" encoding="utf-8"?>
<a:theme xmlns:a="http://schemas.openxmlformats.org/drawingml/2006/main" name="Office Theme">
  <a:themeElements>
    <a:clrScheme name="Custom 1">
      <a:dk1>
        <a:srgbClr val="1F497D"/>
      </a:dk1>
      <a:lt1>
        <a:sysClr val="window" lastClr="FFFFFF"/>
      </a:lt1>
      <a:dk2>
        <a:srgbClr val="548DD4"/>
      </a:dk2>
      <a:lt2>
        <a:srgbClr val="EEECE1"/>
      </a:lt2>
      <a:accent1>
        <a:srgbClr val="17365D"/>
      </a:accent1>
      <a:accent2>
        <a:srgbClr val="EEB500"/>
      </a:accent2>
      <a:accent3>
        <a:srgbClr val="9BBB59"/>
      </a:accent3>
      <a:accent4>
        <a:srgbClr val="8064A2"/>
      </a:accent4>
      <a:accent5>
        <a:srgbClr val="595959"/>
      </a:accent5>
      <a:accent6>
        <a:srgbClr val="7F7F7F"/>
      </a:accent6>
      <a:hlink>
        <a:srgbClr val="0000FF"/>
      </a:hlink>
      <a:folHlink>
        <a:srgbClr val="FFC00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5C06ECB-B237-4B24-A436-0C943D101346}" vid="{CC110271-35AC-4931-B413-602D6437B6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IEUA PowerPoint Template</Template>
  <TotalTime>822</TotalTime>
  <Words>632</Words>
  <Application>Microsoft Office PowerPoint</Application>
  <PresentationFormat>Widescreen</PresentationFormat>
  <Paragraphs>188</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Fiscal Years 2019/20 and 2020/21 Biennial Budget Adoption</vt:lpstr>
      <vt:lpstr>Key Areas of Focus  Over the Next Two Years</vt:lpstr>
      <vt:lpstr>Proposed TYCIP $921M</vt:lpstr>
      <vt:lpstr>Sources and Uses of Funds</vt:lpstr>
      <vt:lpstr>Outstanding Debt and  Debt Coverage Ratio (DCR)</vt:lpstr>
      <vt:lpstr>Consolidated Fund Reserve ($M)</vt:lpstr>
      <vt:lpstr>FY 2019/20 Inter Fund Transfers ($M)</vt:lpstr>
      <vt:lpstr>Recycled Water Fund  Inter Fund Loan Repayment Plan</vt:lpstr>
      <vt:lpstr>RATE RESOLUTIONS</vt:lpstr>
      <vt:lpstr>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Years 2015/16 &amp; 2016/17  Biennial Budget Adoption</dc:title>
  <dc:creator>Carolyn Echavarria</dc:creator>
  <cp:lastModifiedBy>Christina Valencia</cp:lastModifiedBy>
  <cp:revision>125</cp:revision>
  <cp:lastPrinted>2019-05-24T00:09:08Z</cp:lastPrinted>
  <dcterms:created xsi:type="dcterms:W3CDTF">2017-05-11T21:40:03Z</dcterms:created>
  <dcterms:modified xsi:type="dcterms:W3CDTF">2019-06-10T15:34:53Z</dcterms:modified>
</cp:coreProperties>
</file>