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60" r:id="rId3"/>
    <p:sldId id="381" r:id="rId4"/>
    <p:sldId id="382" r:id="rId5"/>
    <p:sldId id="383" r:id="rId6"/>
    <p:sldId id="361" r:id="rId7"/>
    <p:sldId id="362" r:id="rId8"/>
    <p:sldId id="364" r:id="rId9"/>
    <p:sldId id="370" r:id="rId10"/>
    <p:sldId id="260" r:id="rId11"/>
    <p:sldId id="323" r:id="rId12"/>
    <p:sldId id="354" r:id="rId13"/>
    <p:sldId id="358" r:id="rId14"/>
    <p:sldId id="295" r:id="rId15"/>
    <p:sldId id="297" r:id="rId16"/>
    <p:sldId id="298" r:id="rId17"/>
    <p:sldId id="301" r:id="rId18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15D92"/>
    <a:srgbClr val="89ACD7"/>
    <a:srgbClr val="4A80C2"/>
    <a:srgbClr val="0E74B2"/>
    <a:srgbClr val="0066CC"/>
    <a:srgbClr val="0033CC"/>
    <a:srgbClr val="66A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4224143-8332-4D73-9FAD-F6746335C4D2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F9187E-163E-4AD1-9336-4CAD05656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471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FB822C6-4993-4D35-B24E-D05C10731A2F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95CA33-15D7-4884-A3E8-4D31CA202F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80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5CA33-15D7-4884-A3E8-4D31CA202F0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 IEUA_AWETrackingTool_v3CalTexEditionbeta1_RetrospectiveSAVINGSONLY_2015_04_07.xlsm    Worksheet: </a:t>
            </a:r>
            <a:r>
              <a:rPr lang="en-US" dirty="0" err="1" smtClean="0"/>
              <a:t>PlumbCodeAdjustments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5CA33-15D7-4884-A3E8-4D31CA202F0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53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CE0DD-D044-4C06-A744-340A02E6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05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AA32F-4255-44A6-86C3-A133FB123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07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89435-ABD9-40E2-A741-35EDECF83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0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F171C-C6B9-4891-96D5-4F884EF68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6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4ACAA-A297-4ECF-B173-2CE1D6F23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2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47BA8-129E-4EE6-AD09-58598D4A9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29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3F701-7C03-409B-BF84-FB2B180F9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62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8972A-4F78-45C7-8ED9-CBE9A04F49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10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C8392-17B7-4811-A0C9-FF8603DF9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87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911CA-B3B6-4BFD-B882-5C882C287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7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88F14-9D3A-4CBF-BC12-669AF827E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69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381000"/>
            <a:ext cx="609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2200" y="1981200"/>
            <a:ext cx="609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AE9B08-6457-46DA-BCF6-1887CB43C6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66A65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66A65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66A65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66A65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66A65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InlandTemplateCove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1524000" y="2438400"/>
            <a:ext cx="71628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30000"/>
              </a:lnSpc>
              <a:spcBef>
                <a:spcPct val="50000"/>
              </a:spcBef>
            </a:pPr>
            <a:endParaRPr lang="en-US" altLang="en-US" sz="4800" b="1" dirty="0"/>
          </a:p>
          <a:p>
            <a:pPr algn="r">
              <a:lnSpc>
                <a:spcPct val="30000"/>
              </a:lnSpc>
              <a:spcBef>
                <a:spcPct val="50000"/>
              </a:spcBef>
            </a:pPr>
            <a:r>
              <a:rPr lang="en-US" altLang="en-US" sz="4800" b="1" dirty="0"/>
              <a:t> Water Use Efficiency </a:t>
            </a:r>
          </a:p>
          <a:p>
            <a:pPr algn="r">
              <a:lnSpc>
                <a:spcPct val="30000"/>
              </a:lnSpc>
              <a:spcBef>
                <a:spcPct val="50000"/>
              </a:spcBef>
            </a:pPr>
            <a:r>
              <a:rPr lang="en-US" altLang="en-US" sz="4800" b="1" dirty="0"/>
              <a:t>Business </a:t>
            </a:r>
            <a:r>
              <a:rPr lang="en-US" altLang="en-US" sz="4800" b="1" dirty="0" smtClean="0"/>
              <a:t>Plan Update</a:t>
            </a:r>
            <a:endParaRPr lang="en-US" altLang="en-US" sz="4800" b="1" dirty="0"/>
          </a:p>
          <a:p>
            <a:pPr algn="r">
              <a:lnSpc>
                <a:spcPct val="30000"/>
              </a:lnSpc>
              <a:spcBef>
                <a:spcPct val="50000"/>
              </a:spcBef>
            </a:pPr>
            <a:endParaRPr lang="en-US" altLang="en-US" sz="4800" b="1" dirty="0">
              <a:solidFill>
                <a:srgbClr val="315D92"/>
              </a:solidFill>
            </a:endParaRPr>
          </a:p>
          <a:p>
            <a:pPr algn="r">
              <a:lnSpc>
                <a:spcPct val="30000"/>
              </a:lnSpc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315D92"/>
                </a:solidFill>
              </a:rPr>
              <a:t>May 2015</a:t>
            </a:r>
            <a:endParaRPr lang="en-US" altLang="en-US" sz="2800" b="1" dirty="0">
              <a:solidFill>
                <a:srgbClr val="315D92"/>
              </a:solidFill>
            </a:endParaRPr>
          </a:p>
          <a:p>
            <a:pPr algn="r">
              <a:lnSpc>
                <a:spcPct val="30000"/>
              </a:lnSpc>
              <a:spcBef>
                <a:spcPct val="50000"/>
              </a:spcBef>
            </a:pPr>
            <a:endParaRPr lang="en-US" altLang="en-US" b="1" dirty="0">
              <a:solidFill>
                <a:srgbClr val="315D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9219" name="Picture 22" descr="InlandTemplate5Side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itle 5"/>
          <p:cNvSpPr>
            <a:spLocks noGrp="1"/>
          </p:cNvSpPr>
          <p:nvPr>
            <p:ph type="title" idx="4294967295"/>
          </p:nvPr>
        </p:nvSpPr>
        <p:spPr>
          <a:xfrm>
            <a:off x="2057400" y="152400"/>
            <a:ext cx="60960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Sector Data - 2013</a:t>
            </a:r>
          </a:p>
        </p:txBody>
      </p:sp>
      <p:graphicFrame>
        <p:nvGraphicFramePr>
          <p:cNvPr id="21572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654896"/>
              </p:ext>
            </p:extLst>
          </p:nvPr>
        </p:nvGraphicFramePr>
        <p:xfrm>
          <a:off x="1905000" y="1371600"/>
          <a:ext cx="7086600" cy="4818064"/>
        </p:xfrm>
        <a:graphic>
          <a:graphicData uri="http://schemas.openxmlformats.org/drawingml/2006/table">
            <a:tbl>
              <a:tblPr/>
              <a:tblGrid>
                <a:gridCol w="1919288"/>
                <a:gridCol w="1771650"/>
                <a:gridCol w="1993900"/>
                <a:gridCol w="1401762"/>
              </a:tblGrid>
              <a:tr h="10906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Customer Type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Number of Accounts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Annual Demand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Percent of Demand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Single-Family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171,309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136,128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54.8%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Multi-Family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7,286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26,775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10.7%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Commercial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12,912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31,531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12.7%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Industrial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7,791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3.1%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Dedicated Irrigation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5,332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38,326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15.4%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Other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599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7,855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3.2%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Total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198,308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248,405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57400" y="6381095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PWSS reports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10243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5"/>
          <p:cNvSpPr>
            <a:spLocks noGrp="1"/>
          </p:cNvSpPr>
          <p:nvPr>
            <p:ph type="title" idx="4294967295"/>
          </p:nvPr>
        </p:nvSpPr>
        <p:spPr>
          <a:xfrm>
            <a:off x="1447800" y="1524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Landscape Use - 2013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5000" y="1447800"/>
          <a:ext cx="6858000" cy="4321177"/>
        </p:xfrm>
        <a:graphic>
          <a:graphicData uri="http://schemas.openxmlformats.org/drawingml/2006/table">
            <a:tbl>
              <a:tblPr/>
              <a:tblGrid>
                <a:gridCol w="1905000"/>
                <a:gridCol w="1600200"/>
                <a:gridCol w="1524000"/>
                <a:gridCol w="1828800"/>
              </a:tblGrid>
              <a:tr h="71130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Type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% of Sector Demand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% of Total Demand 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Acre-feet per Year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Single-Family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73,096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Multi-Family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7,694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Commercial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21,772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Industrial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71%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5,252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Institutional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94%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10,105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65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Dedicated Irrigation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30,671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Recycled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7,261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60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Total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155,850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11267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Lot Size</a:t>
            </a:r>
          </a:p>
        </p:txBody>
      </p:sp>
      <p:sp>
        <p:nvSpPr>
          <p:cNvPr id="11269" name="Content Placeholder 7"/>
          <p:cNvSpPr>
            <a:spLocks noGrp="1"/>
          </p:cNvSpPr>
          <p:nvPr>
            <p:ph idx="1"/>
          </p:nvPr>
        </p:nvSpPr>
        <p:spPr>
          <a:xfrm>
            <a:off x="2743200" y="2286000"/>
            <a:ext cx="5867400" cy="4114800"/>
          </a:xfrm>
        </p:spPr>
        <p:txBody>
          <a:bodyPr/>
          <a:lstStyle/>
          <a:p>
            <a:pPr>
              <a:spcAft>
                <a:spcPts val="2400"/>
              </a:spcAft>
              <a:buFontTx/>
              <a:buNone/>
            </a:pPr>
            <a:r>
              <a:rPr lang="en-US" altLang="en-US" u="sng" smtClean="0">
                <a:solidFill>
                  <a:srgbClr val="FFC000"/>
                </a:solidFill>
              </a:rPr>
              <a:t>1,285</a:t>
            </a:r>
            <a:r>
              <a:rPr lang="en-US" altLang="en-US" smtClean="0">
                <a:solidFill>
                  <a:srgbClr val="FFC000"/>
                </a:solidFill>
              </a:rPr>
              <a:t> </a:t>
            </a:r>
            <a:r>
              <a:rPr lang="en-US" altLang="en-US" smtClean="0">
                <a:solidFill>
                  <a:schemeClr val="bg1"/>
                </a:solidFill>
              </a:rPr>
              <a:t>Homes Over </a:t>
            </a:r>
            <a:r>
              <a:rPr lang="en-US" altLang="en-US" smtClean="0">
                <a:solidFill>
                  <a:srgbClr val="FFC000"/>
                </a:solidFill>
              </a:rPr>
              <a:t>1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r>
              <a:rPr lang="en-US" altLang="en-US" smtClean="0">
                <a:solidFill>
                  <a:schemeClr val="bg1"/>
                </a:solidFill>
              </a:rPr>
              <a:t>Acre</a:t>
            </a:r>
          </a:p>
          <a:p>
            <a:pPr>
              <a:spcAft>
                <a:spcPts val="2400"/>
              </a:spcAft>
              <a:buFontTx/>
              <a:buNone/>
            </a:pPr>
            <a:endParaRPr lang="en-US" altLang="en-US" smtClean="0">
              <a:solidFill>
                <a:schemeClr val="bg1"/>
              </a:solidFill>
            </a:endParaRPr>
          </a:p>
          <a:p>
            <a:pPr>
              <a:spcAft>
                <a:spcPts val="2400"/>
              </a:spcAft>
              <a:buFontTx/>
              <a:buNone/>
            </a:pPr>
            <a:r>
              <a:rPr lang="en-US" altLang="en-US" u="sng" smtClean="0">
                <a:solidFill>
                  <a:srgbClr val="FFC000"/>
                </a:solidFill>
              </a:rPr>
              <a:t>468</a:t>
            </a:r>
            <a:r>
              <a:rPr lang="en-US" altLang="en-US" smtClean="0">
                <a:solidFill>
                  <a:srgbClr val="FFC000"/>
                </a:solidFill>
              </a:rPr>
              <a:t> </a:t>
            </a:r>
            <a:r>
              <a:rPr lang="en-US" altLang="en-US" smtClean="0">
                <a:solidFill>
                  <a:schemeClr val="bg1"/>
                </a:solidFill>
              </a:rPr>
              <a:t>Homes Over </a:t>
            </a:r>
            <a:r>
              <a:rPr lang="en-US" altLang="en-US" smtClean="0">
                <a:solidFill>
                  <a:srgbClr val="FFC000"/>
                </a:solidFill>
              </a:rPr>
              <a:t>1.5 </a:t>
            </a:r>
            <a:r>
              <a:rPr lang="en-US" altLang="en-US" smtClean="0">
                <a:solidFill>
                  <a:schemeClr val="bg1"/>
                </a:solidFill>
              </a:rPr>
              <a:t>Acres</a:t>
            </a:r>
            <a:endParaRPr lang="en-US" altLang="en-US" sz="2800" smtClean="0">
              <a:solidFill>
                <a:srgbClr val="FFFF00"/>
              </a:solidFill>
            </a:endParaRPr>
          </a:p>
          <a:p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12291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itle 5"/>
          <p:cNvSpPr>
            <a:spLocks noGrp="1"/>
          </p:cNvSpPr>
          <p:nvPr>
            <p:ph type="title" idx="4294967295"/>
          </p:nvPr>
        </p:nvSpPr>
        <p:spPr>
          <a:xfrm>
            <a:off x="1447800" y="2286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  </a:t>
            </a:r>
            <a:r>
              <a:rPr lang="en-US" altLang="en-US" smtClean="0"/>
              <a:t>Single Family Toilets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828800" y="1600200"/>
            <a:ext cx="7162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Total Devices 				489,331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Remaining (Non Efficient) Devices 	</a:t>
            </a:r>
            <a:r>
              <a:rPr lang="en-US" altLang="en-US">
                <a:solidFill>
                  <a:srgbClr val="FFC000"/>
                </a:solidFill>
              </a:rPr>
              <a:t>121,021</a:t>
            </a:r>
            <a:r>
              <a:rPr lang="en-US" altLang="en-US">
                <a:solidFill>
                  <a:srgbClr val="FFFF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Devices Actively Retrofitted		43,125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Devices Passively Retrofitted		324,931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Saturation					</a:t>
            </a:r>
            <a:r>
              <a:rPr lang="en-US" altLang="en-US">
                <a:solidFill>
                  <a:srgbClr val="FFC000"/>
                </a:solidFill>
              </a:rPr>
              <a:t>75%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Total Water Savings Potential		5,161 </a:t>
            </a:r>
            <a:r>
              <a:rPr lang="en-US" altLang="en-US" sz="2200">
                <a:solidFill>
                  <a:schemeClr val="bg1"/>
                </a:solidFill>
              </a:rPr>
              <a:t>AFY</a:t>
            </a:r>
            <a:r>
              <a:rPr lang="en-US" altLang="en-US" sz="20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13315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981200" y="1600200"/>
            <a:ext cx="7162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Total Devices 				151,693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Remaining (Non Efficient) Devices 	</a:t>
            </a:r>
            <a:r>
              <a:rPr lang="en-US" altLang="en-US">
                <a:solidFill>
                  <a:srgbClr val="FFC000"/>
                </a:solidFill>
              </a:rPr>
              <a:t>135,610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Devices Actively Retrofitted		10,618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Devices Passively Retrofitted		5,465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Saturation					</a:t>
            </a:r>
            <a:r>
              <a:rPr lang="en-US" altLang="en-US">
                <a:solidFill>
                  <a:srgbClr val="FFC000"/>
                </a:solidFill>
              </a:rPr>
              <a:t>11%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Total Water Savings Potential		2,116 </a:t>
            </a:r>
            <a:r>
              <a:rPr lang="en-US" altLang="en-US" sz="2200">
                <a:solidFill>
                  <a:schemeClr val="bg1"/>
                </a:solidFill>
              </a:rPr>
              <a:t>AFY</a:t>
            </a:r>
            <a:r>
              <a:rPr lang="en-US" altLang="en-US" sz="2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31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381000"/>
            <a:ext cx="7086600" cy="1143000"/>
          </a:xfrm>
        </p:spPr>
        <p:txBody>
          <a:bodyPr/>
          <a:lstStyle/>
          <a:p>
            <a:r>
              <a:rPr lang="en-US" altLang="en-US" smtClean="0"/>
              <a:t>Single Family Clothes Washers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14339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1981200" y="1981200"/>
            <a:ext cx="7162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Total Devices					103,722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Remaining (Non Efficient) Devices	</a:t>
            </a:r>
            <a:r>
              <a:rPr lang="en-US" altLang="en-US">
                <a:solidFill>
                  <a:srgbClr val="FFC000"/>
                </a:solidFill>
              </a:rPr>
              <a:t>12,582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Devices Actively Retrofitted		29,206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Devices Passively Retrofitted		61,934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Saturation					</a:t>
            </a:r>
            <a:r>
              <a:rPr lang="en-US" altLang="en-US">
                <a:solidFill>
                  <a:srgbClr val="FFC000"/>
                </a:solidFill>
              </a:rPr>
              <a:t>88%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Total Water Savings Potential		660 </a:t>
            </a:r>
            <a:r>
              <a:rPr lang="en-US" altLang="en-US" sz="2200">
                <a:solidFill>
                  <a:schemeClr val="bg1"/>
                </a:solidFill>
              </a:rPr>
              <a:t>AFY</a:t>
            </a:r>
            <a:r>
              <a:rPr lang="en-US" altLang="en-US" sz="2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341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381000"/>
            <a:ext cx="6400800" cy="1143000"/>
          </a:xfrm>
        </p:spPr>
        <p:txBody>
          <a:bodyPr/>
          <a:lstStyle/>
          <a:p>
            <a:r>
              <a:rPr lang="en-US" altLang="en-US" smtClean="0"/>
              <a:t>Multi-Family Toilets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15363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1981200" y="1828800"/>
            <a:ext cx="71628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Total Devices					13,484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Remaining (Non Efficient) Devices	</a:t>
            </a:r>
            <a:r>
              <a:rPr lang="en-US" altLang="en-US">
                <a:solidFill>
                  <a:srgbClr val="FFC000"/>
                </a:solidFill>
              </a:rPr>
              <a:t>12,849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Devices Passively Retrofitted		635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Saturation				</a:t>
            </a:r>
            <a:r>
              <a:rPr lang="en-US" altLang="en-US">
                <a:solidFill>
                  <a:srgbClr val="FFC000"/>
                </a:solidFill>
              </a:rPr>
              <a:t>	5%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Total Water Savings Potential		201 </a:t>
            </a:r>
            <a:r>
              <a:rPr lang="en-US" altLang="en-US" sz="2200">
                <a:solidFill>
                  <a:schemeClr val="bg1"/>
                </a:solidFill>
              </a:rPr>
              <a:t>AFY</a:t>
            </a:r>
            <a:r>
              <a:rPr lang="en-US" altLang="en-US" sz="2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65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52400"/>
            <a:ext cx="6781800" cy="1143000"/>
          </a:xfrm>
        </p:spPr>
        <p:txBody>
          <a:bodyPr/>
          <a:lstStyle/>
          <a:p>
            <a:r>
              <a:rPr lang="en-US" altLang="en-US" smtClean="0"/>
              <a:t>Multi-Family Clothes Washers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16387" name="Picture 22" descr="InlandTemplate5Side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305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457200"/>
            <a:ext cx="7315200" cy="114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 smtClean="0"/>
              <a:t>Passive Savings</a:t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u="sng" dirty="0" smtClean="0">
                <a:solidFill>
                  <a:srgbClr val="FFC000"/>
                </a:solidFill>
              </a:rPr>
              <a:t>12,528</a:t>
            </a: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rgbClr val="FFFFFF"/>
                </a:solidFill>
              </a:rPr>
              <a:t>AF by 2020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1266" y="1953590"/>
            <a:ext cx="6596444" cy="48345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966424" y="1863090"/>
            <a:ext cx="89640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0" cap="none" spc="0" dirty="0" smtClean="0">
                <a:ln w="0"/>
                <a:solidFill>
                  <a:schemeClr val="tx1"/>
                </a:solidFill>
              </a:rPr>
              <a:t>}</a:t>
            </a:r>
            <a:endParaRPr lang="en-US" sz="16600" b="0" cap="none" spc="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394483" y="4267200"/>
            <a:ext cx="281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 rot="16200000">
            <a:off x="7805921" y="3121161"/>
            <a:ext cx="21932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Additional since 2013</a:t>
            </a:r>
          </a:p>
          <a:p>
            <a:pPr algn="ctr"/>
            <a:r>
              <a:rPr lang="en-US" sz="1050" dirty="0" smtClean="0"/>
              <a:t>(account in LT Demand Forecast)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Goals of the Plan</a:t>
            </a:r>
          </a:p>
        </p:txBody>
      </p:sp>
      <p:sp>
        <p:nvSpPr>
          <p:cNvPr id="3077" name="Content Placeholder 8"/>
          <p:cNvSpPr>
            <a:spLocks noGrp="1"/>
          </p:cNvSpPr>
          <p:nvPr>
            <p:ph idx="1"/>
          </p:nvPr>
        </p:nvSpPr>
        <p:spPr>
          <a:xfrm>
            <a:off x="2133600" y="1600200"/>
            <a:ext cx="6705600" cy="4800600"/>
          </a:xfrm>
        </p:spPr>
        <p:txBody>
          <a:bodyPr/>
          <a:lstStyle/>
          <a:p>
            <a:pPr algn="ctr" eaLnBrk="1" hangingPunct="1">
              <a:spcBef>
                <a:spcPts val="2975"/>
              </a:spcBef>
              <a:spcAft>
                <a:spcPts val="1200"/>
              </a:spcAft>
              <a:buFontTx/>
              <a:buNone/>
            </a:pPr>
            <a:endParaRPr lang="en-US" altLang="en-US" sz="2400" i="1" dirty="0" smtClean="0"/>
          </a:p>
          <a:p>
            <a:pPr eaLnBrk="1" hangingPunct="1">
              <a:spcBef>
                <a:spcPts val="1200"/>
              </a:spcBef>
              <a:spcAft>
                <a:spcPts val="30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sz="2800" dirty="0" smtClean="0"/>
              <a:t>Seek </a:t>
            </a:r>
            <a:r>
              <a:rPr lang="en-US" sz="2800" dirty="0"/>
              <a:t>to make </a:t>
            </a:r>
            <a:r>
              <a:rPr lang="en-US" sz="2800" u="sng" dirty="0"/>
              <a:t>long-term </a:t>
            </a:r>
            <a:r>
              <a:rPr lang="en-US" sz="2800" dirty="0"/>
              <a:t>changes in customer preferences and the associated markets for target technologies and services </a:t>
            </a:r>
            <a:endParaRPr lang="en-US" sz="2800" dirty="0" smtClean="0"/>
          </a:p>
          <a:p>
            <a:pPr eaLnBrk="1" hangingPunct="1">
              <a:spcBef>
                <a:spcPts val="1200"/>
              </a:spcBef>
              <a:spcAft>
                <a:spcPts val="48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sz="2800" dirty="0"/>
              <a:t>A</a:t>
            </a:r>
            <a:r>
              <a:rPr lang="en-US" sz="2800" dirty="0" smtClean="0"/>
              <a:t>chieve </a:t>
            </a:r>
            <a:r>
              <a:rPr lang="en-US" sz="2800" dirty="0"/>
              <a:t>the highest level of water savings. </a:t>
            </a:r>
            <a:endParaRPr lang="en-US" alt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Strategy</a:t>
            </a:r>
          </a:p>
        </p:txBody>
      </p:sp>
      <p:sp>
        <p:nvSpPr>
          <p:cNvPr id="3077" name="Content Placeholder 8"/>
          <p:cNvSpPr>
            <a:spLocks noGrp="1"/>
          </p:cNvSpPr>
          <p:nvPr>
            <p:ph idx="1"/>
          </p:nvPr>
        </p:nvSpPr>
        <p:spPr>
          <a:xfrm>
            <a:off x="2133600" y="1600200"/>
            <a:ext cx="6705600" cy="4800600"/>
          </a:xfrm>
        </p:spPr>
        <p:txBody>
          <a:bodyPr/>
          <a:lstStyle/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2400" dirty="0" smtClean="0"/>
              <a:t>Build </a:t>
            </a:r>
            <a:r>
              <a:rPr lang="en-US" sz="2400" dirty="0"/>
              <a:t>on current programs and scale them to a level </a:t>
            </a:r>
            <a:r>
              <a:rPr lang="en-US" sz="2400" u="sng" dirty="0"/>
              <a:t>at least twice </a:t>
            </a:r>
            <a:r>
              <a:rPr lang="en-US" sz="2400" dirty="0"/>
              <a:t>the current regional WUE effort.  </a:t>
            </a:r>
          </a:p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2400" dirty="0"/>
              <a:t>Implement a regional </a:t>
            </a:r>
            <a:r>
              <a:rPr lang="en-US" sz="2400" u="sng" dirty="0"/>
              <a:t>Water Infrastructure </a:t>
            </a:r>
            <a:r>
              <a:rPr lang="en-US" sz="2400" dirty="0"/>
              <a:t>that will provide programs, technical assistance and support services necessary to achieve market transformation.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Support near term </a:t>
            </a:r>
            <a:r>
              <a:rPr lang="en-US" sz="2400" u="sng" dirty="0"/>
              <a:t>drought response </a:t>
            </a:r>
            <a:r>
              <a:rPr lang="en-US" sz="2400" dirty="0"/>
              <a:t>needs in the Inland Empire community. </a:t>
            </a:r>
          </a:p>
        </p:txBody>
      </p:sp>
    </p:spTree>
    <p:extLst>
      <p:ext uri="{BB962C8B-B14F-4D97-AF65-F5344CB8AC3E}">
        <p14:creationId xmlns:p14="http://schemas.microsoft.com/office/powerpoint/2010/main" val="34852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Active Programs</a:t>
            </a:r>
          </a:p>
        </p:txBody>
      </p:sp>
      <p:sp>
        <p:nvSpPr>
          <p:cNvPr id="3077" name="Content Placeholder 8"/>
          <p:cNvSpPr>
            <a:spLocks noGrp="1"/>
          </p:cNvSpPr>
          <p:nvPr>
            <p:ph idx="1"/>
          </p:nvPr>
        </p:nvSpPr>
        <p:spPr>
          <a:xfrm>
            <a:off x="2133600" y="1600200"/>
            <a:ext cx="6705600" cy="4800600"/>
          </a:xfrm>
        </p:spPr>
        <p:txBody>
          <a:bodyPr/>
          <a:lstStyle/>
          <a:p>
            <a:r>
              <a:rPr lang="en-US" sz="2400" dirty="0"/>
              <a:t>Premium Toilet Direct </a:t>
            </a:r>
            <a:r>
              <a:rPr lang="en-US" sz="2400" dirty="0" smtClean="0"/>
              <a:t>Installations   </a:t>
            </a:r>
            <a:r>
              <a:rPr lang="en-US" sz="2400" dirty="0" smtClean="0">
                <a:solidFill>
                  <a:srgbClr val="FFC000"/>
                </a:solidFill>
              </a:rPr>
              <a:t>9,665 AF</a:t>
            </a:r>
            <a:endParaRPr lang="en-US" sz="2400" dirty="0">
              <a:solidFill>
                <a:srgbClr val="FFC000"/>
              </a:solidFill>
            </a:endParaRPr>
          </a:p>
          <a:p>
            <a:r>
              <a:rPr lang="en-US" sz="2400" dirty="0" smtClean="0"/>
              <a:t>SoCal </a:t>
            </a:r>
            <a:r>
              <a:rPr lang="en-US" sz="2400" dirty="0" err="1"/>
              <a:t>Water$mart</a:t>
            </a:r>
            <a:r>
              <a:rPr lang="en-US" sz="2400" dirty="0"/>
              <a:t> </a:t>
            </a:r>
            <a:r>
              <a:rPr lang="en-US" sz="2400" dirty="0" smtClean="0"/>
              <a:t>Rebates              </a:t>
            </a:r>
            <a:r>
              <a:rPr lang="en-US" sz="2400" dirty="0" smtClean="0">
                <a:solidFill>
                  <a:srgbClr val="FFC000"/>
                </a:solidFill>
              </a:rPr>
              <a:t>6,850 AF</a:t>
            </a:r>
            <a:endParaRPr lang="en-US" sz="2400" dirty="0">
              <a:solidFill>
                <a:srgbClr val="FFC000"/>
              </a:solidFill>
            </a:endParaRPr>
          </a:p>
          <a:p>
            <a:r>
              <a:rPr lang="en-US" sz="2400" dirty="0" err="1" smtClean="0"/>
              <a:t>FreeSprinklerNozzles.com</a:t>
            </a:r>
            <a:r>
              <a:rPr lang="en-US" sz="2400" dirty="0" smtClean="0"/>
              <a:t>                </a:t>
            </a:r>
            <a:r>
              <a:rPr lang="en-US" sz="2400" dirty="0" smtClean="0">
                <a:solidFill>
                  <a:srgbClr val="FFC000"/>
                </a:solidFill>
              </a:rPr>
              <a:t>5,837 AF</a:t>
            </a:r>
            <a:endParaRPr lang="en-US" sz="2400" dirty="0">
              <a:solidFill>
                <a:srgbClr val="FFC000"/>
              </a:solidFill>
            </a:endParaRPr>
          </a:p>
          <a:p>
            <a:r>
              <a:rPr lang="en-US" sz="2400" dirty="0" smtClean="0"/>
              <a:t>HE Nozzle </a:t>
            </a:r>
            <a:r>
              <a:rPr lang="en-US" sz="2400" dirty="0"/>
              <a:t>Direct </a:t>
            </a:r>
            <a:r>
              <a:rPr lang="en-US" sz="2400" dirty="0" smtClean="0"/>
              <a:t>Installations             </a:t>
            </a:r>
            <a:r>
              <a:rPr lang="en-US" sz="2400" dirty="0" smtClean="0">
                <a:solidFill>
                  <a:srgbClr val="FFC000"/>
                </a:solidFill>
              </a:rPr>
              <a:t>663 AF</a:t>
            </a:r>
            <a:endParaRPr lang="en-US" sz="2400" dirty="0">
              <a:solidFill>
                <a:srgbClr val="FFC000"/>
              </a:solidFill>
            </a:endParaRPr>
          </a:p>
          <a:p>
            <a:r>
              <a:rPr lang="en-US" sz="2400" dirty="0"/>
              <a:t>CBWCD Landscape </a:t>
            </a:r>
            <a:r>
              <a:rPr lang="en-US" sz="2400" dirty="0" smtClean="0"/>
              <a:t>Evaluations        </a:t>
            </a:r>
            <a:r>
              <a:rPr lang="en-US" sz="2400" dirty="0" smtClean="0">
                <a:solidFill>
                  <a:srgbClr val="FFC000"/>
                </a:solidFill>
              </a:rPr>
              <a:t>110 AF</a:t>
            </a:r>
            <a:endParaRPr lang="en-US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Total </a:t>
            </a:r>
            <a:r>
              <a:rPr lang="en-US" sz="2400" b="1" dirty="0"/>
              <a:t>Active </a:t>
            </a:r>
            <a:r>
              <a:rPr lang="en-US" sz="2400" b="1" dirty="0" smtClean="0"/>
              <a:t>Programs</a:t>
            </a:r>
            <a:r>
              <a:rPr lang="en-US" sz="2400" dirty="0"/>
              <a:t> </a:t>
            </a:r>
            <a:r>
              <a:rPr lang="en-US" sz="2400" dirty="0" smtClean="0"/>
              <a:t>                 </a:t>
            </a:r>
            <a:r>
              <a:rPr lang="en-US" sz="2400" b="1" dirty="0" smtClean="0">
                <a:solidFill>
                  <a:srgbClr val="FFC000"/>
                </a:solidFill>
              </a:rPr>
              <a:t>23,125 AF </a:t>
            </a:r>
            <a:endParaRPr lang="en-US" sz="2400" dirty="0">
              <a:solidFill>
                <a:srgbClr val="FFC000"/>
              </a:solidFill>
            </a:endParaRPr>
          </a:p>
          <a:p>
            <a:pPr marL="0" lvl="0" indent="0">
              <a:spcAft>
                <a:spcPts val="24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09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Transformative Programs</a:t>
            </a:r>
          </a:p>
        </p:txBody>
      </p:sp>
      <p:sp>
        <p:nvSpPr>
          <p:cNvPr id="3077" name="Content Placeholder 8"/>
          <p:cNvSpPr>
            <a:spLocks noGrp="1"/>
          </p:cNvSpPr>
          <p:nvPr>
            <p:ph idx="1"/>
          </p:nvPr>
        </p:nvSpPr>
        <p:spPr>
          <a:xfrm>
            <a:off x="2133600" y="1600200"/>
            <a:ext cx="6705600" cy="4800600"/>
          </a:xfrm>
        </p:spPr>
        <p:txBody>
          <a:bodyPr/>
          <a:lstStyle/>
          <a:p>
            <a:r>
              <a:rPr lang="en-US" sz="2400" dirty="0" smtClean="0"/>
              <a:t>Home Water Use Reports                </a:t>
            </a:r>
            <a:r>
              <a:rPr lang="en-US" sz="2400" dirty="0" smtClean="0">
                <a:solidFill>
                  <a:srgbClr val="FFC000"/>
                </a:solidFill>
              </a:rPr>
              <a:t>5,709 AF</a:t>
            </a:r>
            <a:endParaRPr lang="en-US" sz="2400" dirty="0">
              <a:solidFill>
                <a:srgbClr val="FFC000"/>
              </a:solidFill>
            </a:endParaRPr>
          </a:p>
          <a:p>
            <a:r>
              <a:rPr lang="en-US" sz="2400" dirty="0" smtClean="0"/>
              <a:t>Turf Removal Incentives                  </a:t>
            </a:r>
            <a:r>
              <a:rPr lang="en-US" sz="2400" dirty="0" smtClean="0">
                <a:solidFill>
                  <a:srgbClr val="FFC000"/>
                </a:solidFill>
              </a:rPr>
              <a:t>4,081 AF</a:t>
            </a:r>
            <a:endParaRPr lang="en-US" sz="2400" dirty="0">
              <a:solidFill>
                <a:srgbClr val="FFC000"/>
              </a:solidFill>
            </a:endParaRPr>
          </a:p>
          <a:p>
            <a:r>
              <a:rPr lang="en-US" sz="2400" dirty="0" smtClean="0"/>
              <a:t>Water Budget Rate Structure*        </a:t>
            </a:r>
            <a:r>
              <a:rPr lang="en-US" sz="2400" dirty="0" smtClean="0">
                <a:solidFill>
                  <a:srgbClr val="FFC000"/>
                </a:solidFill>
              </a:rPr>
              <a:t>82,609 AF</a:t>
            </a:r>
            <a:endParaRPr lang="en-US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1800" i="1" dirty="0" smtClean="0"/>
              <a:t>*Two agencies implementing 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Total Transformative Programs</a:t>
            </a: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FFC000"/>
                </a:solidFill>
              </a:rPr>
              <a:t> 92,399 AF </a:t>
            </a:r>
            <a:endParaRPr lang="en-US" sz="2400" dirty="0">
              <a:solidFill>
                <a:srgbClr val="FFC000"/>
              </a:solidFill>
            </a:endParaRPr>
          </a:p>
          <a:p>
            <a:pPr marL="0" lvl="0" indent="0">
              <a:spcAft>
                <a:spcPts val="24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16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4099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itle 7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096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Compliance Requirements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193759"/>
              </p:ext>
            </p:extLst>
          </p:nvPr>
        </p:nvGraphicFramePr>
        <p:xfrm>
          <a:off x="1752600" y="1196316"/>
          <a:ext cx="7315200" cy="5166384"/>
        </p:xfrm>
        <a:graphic>
          <a:graphicData uri="http://schemas.openxmlformats.org/drawingml/2006/table">
            <a:tbl>
              <a:tblPr/>
              <a:tblGrid>
                <a:gridCol w="1167319"/>
                <a:gridCol w="3190672"/>
                <a:gridCol w="295720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Regulatory Agency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Requirement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Approach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Drought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Reduce 25% Now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-Drought Response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7388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20x2020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-Reduce GPCD 10% by 2015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-Reduce GPCD 20% by 2020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-WUE Active Programs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Transformative Programs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Recycled Water Supply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51054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CUWCC BMPs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-Reduce GPCD 18% by 2018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Will  Align with 20x2020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5783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AB 1420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-Fulfill BMP   Commitments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Thru CUWCC BMP Compliance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5783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SWRCB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- Fulfill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State-mandated Drought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Targets (varies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by retail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agency)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Besides meeting state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targets, assistance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to retail customers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reduces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customer shortage costs.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5123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itle 7"/>
          <p:cNvSpPr>
            <a:spLocks noGrp="1"/>
          </p:cNvSpPr>
          <p:nvPr>
            <p:ph type="title"/>
          </p:nvPr>
        </p:nvSpPr>
        <p:spPr>
          <a:xfrm>
            <a:off x="2362200" y="304800"/>
            <a:ext cx="60960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IEUA 20x2020 GPCD Goals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706990"/>
              </p:ext>
            </p:extLst>
          </p:nvPr>
        </p:nvGraphicFramePr>
        <p:xfrm>
          <a:off x="1905000" y="1371600"/>
          <a:ext cx="7086600" cy="5154615"/>
        </p:xfrm>
        <a:graphic>
          <a:graphicData uri="http://schemas.openxmlformats.org/drawingml/2006/table">
            <a:tbl>
              <a:tblPr/>
              <a:tblGrid>
                <a:gridCol w="1771650"/>
                <a:gridCol w="1885950"/>
                <a:gridCol w="1657350"/>
                <a:gridCol w="1771650"/>
              </a:tblGrid>
              <a:tr h="98253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Baseline GPCD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(2001-2010 average)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2015 Target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(10% reduction)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2020 Target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(20% reduction)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10857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Gallons per Capita per Day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251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226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3657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A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A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A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ACD7"/>
                    </a:solidFill>
                  </a:tcPr>
                </a:tc>
              </a:tr>
              <a:tr h="69682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Projected WUE Activities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69682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Recycled Water Supply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630156">
                <a:tc gridSpan="2"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43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69682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Projected Goal Achievement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208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193</a:t>
                      </a: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</a:tbl>
          </a:graphicData>
        </a:graphic>
      </p:graphicFrame>
      <p:sp>
        <p:nvSpPr>
          <p:cNvPr id="5163" name="Right Arrow 7"/>
          <p:cNvSpPr>
            <a:spLocks noChangeAspect="1"/>
          </p:cNvSpPr>
          <p:nvPr/>
        </p:nvSpPr>
        <p:spPr bwMode="auto">
          <a:xfrm>
            <a:off x="5029200" y="4191000"/>
            <a:ext cx="434975" cy="290513"/>
          </a:xfrm>
          <a:prstGeom prst="rightArrow">
            <a:avLst>
              <a:gd name="adj1" fmla="val 50000"/>
              <a:gd name="adj2" fmla="val 50082"/>
            </a:avLst>
          </a:prstGeom>
          <a:solidFill>
            <a:srgbClr val="89ACD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64" name="Right Arrow 8"/>
          <p:cNvSpPr>
            <a:spLocks noChangeAspect="1"/>
          </p:cNvSpPr>
          <p:nvPr/>
        </p:nvSpPr>
        <p:spPr bwMode="auto">
          <a:xfrm>
            <a:off x="5029200" y="4876800"/>
            <a:ext cx="434975" cy="290513"/>
          </a:xfrm>
          <a:prstGeom prst="rightArrow">
            <a:avLst>
              <a:gd name="adj1" fmla="val 50000"/>
              <a:gd name="adj2" fmla="val 50082"/>
            </a:avLst>
          </a:prstGeom>
          <a:solidFill>
            <a:srgbClr val="89ACD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65" name="Right Arrow 9"/>
          <p:cNvSpPr>
            <a:spLocks noChangeAspect="1"/>
          </p:cNvSpPr>
          <p:nvPr/>
        </p:nvSpPr>
        <p:spPr bwMode="auto">
          <a:xfrm>
            <a:off x="5029200" y="6172200"/>
            <a:ext cx="434975" cy="290513"/>
          </a:xfrm>
          <a:prstGeom prst="rightArrow">
            <a:avLst>
              <a:gd name="adj1" fmla="val 50000"/>
              <a:gd name="adj2" fmla="val 50082"/>
            </a:avLst>
          </a:prstGeom>
          <a:solidFill>
            <a:srgbClr val="89ACD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6147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1652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Plan Overview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057400" y="1600200"/>
          <a:ext cx="6858000" cy="4192588"/>
        </p:xfrm>
        <a:graphic>
          <a:graphicData uri="http://schemas.openxmlformats.org/drawingml/2006/table">
            <a:tbl>
              <a:tblPr/>
              <a:tblGrid>
                <a:gridCol w="3557588"/>
                <a:gridCol w="3300412"/>
              </a:tblGrid>
              <a:tr h="6889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Cost per Acre-foot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$187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Five Year Water Savings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4,563 acre-feet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Lifetime Water Savings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14,260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Avoided Costs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$9,707,137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Average Annual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$480,000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Five Year Total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$2,390,000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D9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3"/>
          <p:cNvSpPr txBox="1">
            <a:spLocks noChangeArrowheads="1"/>
          </p:cNvSpPr>
          <p:nvPr/>
        </p:nvSpPr>
        <p:spPr bwMode="auto">
          <a:xfrm>
            <a:off x="669925" y="13716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7171" name="Picture 22" descr="InlandTemplate5Side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 Components</a:t>
            </a:r>
          </a:p>
        </p:txBody>
      </p:sp>
      <p:sp>
        <p:nvSpPr>
          <p:cNvPr id="7173" name="Content Placeholder 8"/>
          <p:cNvSpPr>
            <a:spLocks noGrp="1"/>
          </p:cNvSpPr>
          <p:nvPr>
            <p:ph idx="1"/>
          </p:nvPr>
        </p:nvSpPr>
        <p:spPr>
          <a:xfrm>
            <a:off x="1905000" y="1600200"/>
            <a:ext cx="7086600" cy="48006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z="2400" smtClean="0"/>
              <a:t>Current Water Demand and Usage Patterns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z="2400" smtClean="0"/>
              <a:t>Specific Market Opportunities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z="2400" smtClean="0"/>
              <a:t>Strategy for Reaching Water Savings Goals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z="2400" smtClean="0"/>
              <a:t>Recommended Programs</a:t>
            </a:r>
          </a:p>
          <a:p>
            <a:pPr lvl="1" eaLnBrk="1" hangingPunct="1">
              <a:spcAft>
                <a:spcPts val="1800"/>
              </a:spcAft>
            </a:pPr>
            <a:r>
              <a:rPr lang="en-US" altLang="en-US" sz="2000" smtClean="0">
                <a:solidFill>
                  <a:srgbClr val="FFC000"/>
                </a:solidFill>
              </a:rPr>
              <a:t>Water savings, costs and benefits</a:t>
            </a:r>
          </a:p>
          <a:p>
            <a:pPr lvl="1" eaLnBrk="1" hangingPunct="1">
              <a:spcAft>
                <a:spcPts val="1800"/>
              </a:spcAft>
            </a:pPr>
            <a:r>
              <a:rPr lang="en-US" altLang="en-US" sz="2000" smtClean="0">
                <a:solidFill>
                  <a:srgbClr val="FFC000"/>
                </a:solidFill>
              </a:rPr>
              <a:t>Marketing and operational details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z="2400" smtClean="0"/>
              <a:t>System for Tracking and Reporting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11528</TotalTime>
  <Words>526</Words>
  <Application>Microsoft Office PowerPoint</Application>
  <PresentationFormat>On-screen Show (4:3)</PresentationFormat>
  <Paragraphs>208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PowerPoint Presentation</vt:lpstr>
      <vt:lpstr>Goals of the Plan</vt:lpstr>
      <vt:lpstr>Strategy</vt:lpstr>
      <vt:lpstr>Active Programs</vt:lpstr>
      <vt:lpstr>Transformative Programs</vt:lpstr>
      <vt:lpstr>Compliance Requirements</vt:lpstr>
      <vt:lpstr>IEUA 20x2020 GPCD Goals</vt:lpstr>
      <vt:lpstr>Plan Overview</vt:lpstr>
      <vt:lpstr>Plan Components</vt:lpstr>
      <vt:lpstr>Sector Data - 2013</vt:lpstr>
      <vt:lpstr>Landscape Use - 2013</vt:lpstr>
      <vt:lpstr>Lot Size</vt:lpstr>
      <vt:lpstr>  Single Family Toilets</vt:lpstr>
      <vt:lpstr>Single Family Clothes Washers</vt:lpstr>
      <vt:lpstr>Multi-Family Toilets</vt:lpstr>
      <vt:lpstr>Multi-Family Clothes Washers</vt:lpstr>
      <vt:lpstr>Passive Savings   12,528 AF by 2020</vt:lpstr>
    </vt:vector>
  </TitlesOfParts>
  <Company>Laura Rogers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Rogers</dc:creator>
  <cp:lastModifiedBy>Lisa Morgan-Perales</cp:lastModifiedBy>
  <cp:revision>147</cp:revision>
  <cp:lastPrinted>2015-06-01T23:59:29Z</cp:lastPrinted>
  <dcterms:created xsi:type="dcterms:W3CDTF">2010-08-25T15:31:30Z</dcterms:created>
  <dcterms:modified xsi:type="dcterms:W3CDTF">2015-06-02T00:13:16Z</dcterms:modified>
</cp:coreProperties>
</file>