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360" r:id="rId3"/>
    <p:sldId id="381" r:id="rId4"/>
    <p:sldId id="382" r:id="rId5"/>
    <p:sldId id="383" r:id="rId6"/>
    <p:sldId id="361" r:id="rId7"/>
    <p:sldId id="362" r:id="rId8"/>
    <p:sldId id="364" r:id="rId9"/>
    <p:sldId id="370" r:id="rId10"/>
    <p:sldId id="260" r:id="rId11"/>
    <p:sldId id="323" r:id="rId12"/>
    <p:sldId id="354" r:id="rId13"/>
    <p:sldId id="358" r:id="rId14"/>
    <p:sldId id="295" r:id="rId15"/>
    <p:sldId id="297" r:id="rId16"/>
    <p:sldId id="298" r:id="rId17"/>
    <p:sldId id="301" r:id="rId18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315D92"/>
    <a:srgbClr val="89ACD7"/>
    <a:srgbClr val="4A80C2"/>
    <a:srgbClr val="0E74B2"/>
    <a:srgbClr val="0066CC"/>
    <a:srgbClr val="0033CC"/>
    <a:srgbClr val="66A6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9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4224143-8332-4D73-9FAD-F6746335C4D2}" type="datetime1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2F9187E-163E-4AD1-9336-4CAD056563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9471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FB822C6-4993-4D35-B24E-D05C10731A2F}" type="datetime1">
              <a:rPr lang="en-US"/>
              <a:pPr>
                <a:defRPr/>
              </a:pPr>
              <a:t>6/1/2015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495CA33-15D7-4884-A3E8-4D31CA202F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74808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5CA33-15D7-4884-A3E8-4D31CA202F0E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8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  IEUA_AWETrackingTool_v3CalTexEditionbeta1_RetrospectiveSAVINGSONLY_2015_04_07.xlsm    Worksheet: </a:t>
            </a:r>
            <a:r>
              <a:rPr lang="en-US" dirty="0" err="1" smtClean="0"/>
              <a:t>PlumbCodeAdjustments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95CA33-15D7-4884-A3E8-4D31CA202F0E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7535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ECE0DD-D044-4C06-A744-340A02E6CB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905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AA32F-4255-44A6-86C3-A133FB1238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07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C89435-ABD9-40E2-A741-35EDECF830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0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3F171C-C6B9-4891-96D5-4F884EF681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068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E4ACAA-A297-4ECF-B173-2CE1D6F237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24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47BA8-129E-4EE6-AD09-58598D4A9B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9299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23F701-7C03-409B-BF84-FB2B180F9A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162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28972A-4F78-45C7-8ED9-CBE9A04F49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510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CC8392-17B7-4811-A0C9-FF8603DF9D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6879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8911CA-B3B6-4BFD-B882-5C882C287D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07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E88F14-9D3A-4CBF-BC12-669AF827EE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169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62200" y="381000"/>
            <a:ext cx="6096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2200" y="1981200"/>
            <a:ext cx="6096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EAE9B08-6457-46DA-BCF6-1887CB43C6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66A65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66A659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66A659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66A659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66A659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FF0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FFFF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InlandTemplateCove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11"/>
          <p:cNvSpPr txBox="1">
            <a:spLocks noChangeArrowheads="1"/>
          </p:cNvSpPr>
          <p:nvPr/>
        </p:nvSpPr>
        <p:spPr bwMode="auto">
          <a:xfrm>
            <a:off x="1524000" y="2438400"/>
            <a:ext cx="7162800" cy="277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30000"/>
              </a:lnSpc>
              <a:spcBef>
                <a:spcPct val="50000"/>
              </a:spcBef>
            </a:pPr>
            <a:endParaRPr lang="en-US" altLang="en-US" sz="4800" b="1" dirty="0"/>
          </a:p>
          <a:p>
            <a:pPr algn="r">
              <a:lnSpc>
                <a:spcPct val="30000"/>
              </a:lnSpc>
              <a:spcBef>
                <a:spcPct val="50000"/>
              </a:spcBef>
            </a:pPr>
            <a:r>
              <a:rPr lang="en-US" altLang="en-US" sz="4800" b="1" dirty="0"/>
              <a:t> Water Use Efficiency </a:t>
            </a:r>
          </a:p>
          <a:p>
            <a:pPr algn="r">
              <a:lnSpc>
                <a:spcPct val="30000"/>
              </a:lnSpc>
              <a:spcBef>
                <a:spcPct val="50000"/>
              </a:spcBef>
            </a:pPr>
            <a:r>
              <a:rPr lang="en-US" altLang="en-US" sz="4800" b="1" dirty="0"/>
              <a:t>Business </a:t>
            </a:r>
            <a:r>
              <a:rPr lang="en-US" altLang="en-US" sz="4800" b="1" dirty="0" smtClean="0"/>
              <a:t>Plan Update</a:t>
            </a:r>
            <a:endParaRPr lang="en-US" altLang="en-US" sz="4800" b="1" dirty="0"/>
          </a:p>
          <a:p>
            <a:pPr algn="r">
              <a:lnSpc>
                <a:spcPct val="30000"/>
              </a:lnSpc>
              <a:spcBef>
                <a:spcPct val="50000"/>
              </a:spcBef>
            </a:pPr>
            <a:endParaRPr lang="en-US" altLang="en-US" sz="4800" b="1" dirty="0">
              <a:solidFill>
                <a:srgbClr val="315D92"/>
              </a:solidFill>
            </a:endParaRPr>
          </a:p>
          <a:p>
            <a:pPr algn="r">
              <a:lnSpc>
                <a:spcPct val="30000"/>
              </a:lnSpc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315D92"/>
                </a:solidFill>
              </a:rPr>
              <a:t>May 2015</a:t>
            </a:r>
            <a:endParaRPr lang="en-US" altLang="en-US" sz="2800" b="1" dirty="0">
              <a:solidFill>
                <a:srgbClr val="315D92"/>
              </a:solidFill>
            </a:endParaRPr>
          </a:p>
          <a:p>
            <a:pPr algn="r">
              <a:lnSpc>
                <a:spcPct val="30000"/>
              </a:lnSpc>
              <a:spcBef>
                <a:spcPct val="50000"/>
              </a:spcBef>
            </a:pPr>
            <a:endParaRPr lang="en-US" altLang="en-US" b="1" dirty="0">
              <a:solidFill>
                <a:srgbClr val="315D9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3"/>
          <p:cNvSpPr txBox="1">
            <a:spLocks noChangeArrowheads="1"/>
          </p:cNvSpPr>
          <p:nvPr/>
        </p:nvSpPr>
        <p:spPr bwMode="auto">
          <a:xfrm>
            <a:off x="669925" y="1371600"/>
            <a:ext cx="7864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9219" name="Picture 22" descr="InlandTemplate5Side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itle 5"/>
          <p:cNvSpPr>
            <a:spLocks noGrp="1"/>
          </p:cNvSpPr>
          <p:nvPr>
            <p:ph type="title" idx="4294967295"/>
          </p:nvPr>
        </p:nvSpPr>
        <p:spPr>
          <a:xfrm>
            <a:off x="2057400" y="152400"/>
            <a:ext cx="6096000" cy="106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Sector Data - 2013</a:t>
            </a:r>
          </a:p>
        </p:txBody>
      </p:sp>
      <p:graphicFrame>
        <p:nvGraphicFramePr>
          <p:cNvPr id="21572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654896"/>
              </p:ext>
            </p:extLst>
          </p:nvPr>
        </p:nvGraphicFramePr>
        <p:xfrm>
          <a:off x="1905000" y="1371600"/>
          <a:ext cx="7086600" cy="4818064"/>
        </p:xfrm>
        <a:graphic>
          <a:graphicData uri="http://schemas.openxmlformats.org/drawingml/2006/table">
            <a:tbl>
              <a:tblPr/>
              <a:tblGrid>
                <a:gridCol w="1919288"/>
                <a:gridCol w="1771650"/>
                <a:gridCol w="1993900"/>
                <a:gridCol w="1401762"/>
              </a:tblGrid>
              <a:tr h="109061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Customer Type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Number of Accounts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Annual Demand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Percent of Demand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Single-Family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171,309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136,128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54.8%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Multi-Family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7,286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26,775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10.7%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Commercial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12,912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31,531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12.7%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Industrial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870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7,791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3.1%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Dedicated Irrigation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5,332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38,326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15.4%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Other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599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7,855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3.2%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Total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198,308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248,405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057400" y="6381095"/>
            <a:ext cx="3280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PWSS reports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3"/>
          <p:cNvSpPr txBox="1">
            <a:spLocks noChangeArrowheads="1"/>
          </p:cNvSpPr>
          <p:nvPr/>
        </p:nvSpPr>
        <p:spPr bwMode="auto">
          <a:xfrm>
            <a:off x="669925" y="1371600"/>
            <a:ext cx="7864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10243" name="Picture 22" descr="InlandTemplate5Sideb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le 5"/>
          <p:cNvSpPr>
            <a:spLocks noGrp="1"/>
          </p:cNvSpPr>
          <p:nvPr>
            <p:ph type="title" idx="4294967295"/>
          </p:nvPr>
        </p:nvSpPr>
        <p:spPr>
          <a:xfrm>
            <a:off x="1447800" y="152400"/>
            <a:ext cx="7467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Landscape Use - 2013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905000" y="1447800"/>
          <a:ext cx="6858000" cy="4321177"/>
        </p:xfrm>
        <a:graphic>
          <a:graphicData uri="http://schemas.openxmlformats.org/drawingml/2006/table">
            <a:tbl>
              <a:tblPr/>
              <a:tblGrid>
                <a:gridCol w="1905000"/>
                <a:gridCol w="1600200"/>
                <a:gridCol w="1524000"/>
                <a:gridCol w="1828800"/>
              </a:tblGrid>
              <a:tr h="71130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Type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% of Sector Demand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% of Total Demand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Acre-feet per Year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6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Single-Family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66%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73,096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6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Multi-Family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42%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7,694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6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Commercial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57%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21,772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6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Industrial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71%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5,252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6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Institutional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94%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10,105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4652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Dedicated Irrigation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100%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30,671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6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Recycled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100%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7,261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60"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Arial" charset="0"/>
                        </a:rPr>
                        <a:t>Total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69%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155,850</a:t>
                      </a:r>
                    </a:p>
                  </a:txBody>
                  <a:tcPr marT="45727" marB="4572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3"/>
          <p:cNvSpPr txBox="1">
            <a:spLocks noChangeArrowheads="1"/>
          </p:cNvSpPr>
          <p:nvPr/>
        </p:nvSpPr>
        <p:spPr bwMode="auto">
          <a:xfrm>
            <a:off x="669925" y="1371600"/>
            <a:ext cx="7864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11267" name="Picture 22" descr="InlandTemplate5Sideb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Lot Size</a:t>
            </a:r>
          </a:p>
        </p:txBody>
      </p:sp>
      <p:sp>
        <p:nvSpPr>
          <p:cNvPr id="11269" name="Content Placeholder 7"/>
          <p:cNvSpPr>
            <a:spLocks noGrp="1"/>
          </p:cNvSpPr>
          <p:nvPr>
            <p:ph idx="1"/>
          </p:nvPr>
        </p:nvSpPr>
        <p:spPr>
          <a:xfrm>
            <a:off x="2743200" y="2286000"/>
            <a:ext cx="5867400" cy="4114800"/>
          </a:xfrm>
        </p:spPr>
        <p:txBody>
          <a:bodyPr/>
          <a:lstStyle/>
          <a:p>
            <a:pPr>
              <a:spcAft>
                <a:spcPts val="2400"/>
              </a:spcAft>
              <a:buFontTx/>
              <a:buNone/>
            </a:pPr>
            <a:r>
              <a:rPr lang="en-US" altLang="en-US" u="sng" smtClean="0">
                <a:solidFill>
                  <a:srgbClr val="FFC000"/>
                </a:solidFill>
              </a:rPr>
              <a:t>1,285</a:t>
            </a:r>
            <a:r>
              <a:rPr lang="en-US" altLang="en-US" smtClean="0">
                <a:solidFill>
                  <a:srgbClr val="FFC000"/>
                </a:solidFill>
              </a:rPr>
              <a:t> </a:t>
            </a:r>
            <a:r>
              <a:rPr lang="en-US" altLang="en-US" smtClean="0">
                <a:solidFill>
                  <a:schemeClr val="bg1"/>
                </a:solidFill>
              </a:rPr>
              <a:t>Homes Over </a:t>
            </a:r>
            <a:r>
              <a:rPr lang="en-US" altLang="en-US" smtClean="0">
                <a:solidFill>
                  <a:srgbClr val="FFC000"/>
                </a:solidFill>
              </a:rPr>
              <a:t>1</a:t>
            </a:r>
            <a:r>
              <a:rPr lang="en-US" altLang="en-US" smtClean="0">
                <a:solidFill>
                  <a:srgbClr val="FFFF00"/>
                </a:solidFill>
              </a:rPr>
              <a:t> </a:t>
            </a:r>
            <a:r>
              <a:rPr lang="en-US" altLang="en-US" smtClean="0">
                <a:solidFill>
                  <a:schemeClr val="bg1"/>
                </a:solidFill>
              </a:rPr>
              <a:t>Acre</a:t>
            </a:r>
          </a:p>
          <a:p>
            <a:pPr>
              <a:spcAft>
                <a:spcPts val="2400"/>
              </a:spcAft>
              <a:buFontTx/>
              <a:buNone/>
            </a:pPr>
            <a:endParaRPr lang="en-US" altLang="en-US" smtClean="0">
              <a:solidFill>
                <a:schemeClr val="bg1"/>
              </a:solidFill>
            </a:endParaRPr>
          </a:p>
          <a:p>
            <a:pPr>
              <a:spcAft>
                <a:spcPts val="2400"/>
              </a:spcAft>
              <a:buFontTx/>
              <a:buNone/>
            </a:pPr>
            <a:r>
              <a:rPr lang="en-US" altLang="en-US" u="sng" smtClean="0">
                <a:solidFill>
                  <a:srgbClr val="FFC000"/>
                </a:solidFill>
              </a:rPr>
              <a:t>468</a:t>
            </a:r>
            <a:r>
              <a:rPr lang="en-US" altLang="en-US" smtClean="0">
                <a:solidFill>
                  <a:srgbClr val="FFC000"/>
                </a:solidFill>
              </a:rPr>
              <a:t> </a:t>
            </a:r>
            <a:r>
              <a:rPr lang="en-US" altLang="en-US" smtClean="0">
                <a:solidFill>
                  <a:schemeClr val="bg1"/>
                </a:solidFill>
              </a:rPr>
              <a:t>Homes Over </a:t>
            </a:r>
            <a:r>
              <a:rPr lang="en-US" altLang="en-US" smtClean="0">
                <a:solidFill>
                  <a:srgbClr val="FFC000"/>
                </a:solidFill>
              </a:rPr>
              <a:t>1.5 </a:t>
            </a:r>
            <a:r>
              <a:rPr lang="en-US" altLang="en-US" smtClean="0">
                <a:solidFill>
                  <a:schemeClr val="bg1"/>
                </a:solidFill>
              </a:rPr>
              <a:t>Acres</a:t>
            </a:r>
            <a:endParaRPr lang="en-US" altLang="en-US" sz="2800" smtClean="0">
              <a:solidFill>
                <a:srgbClr val="FFFF00"/>
              </a:solidFill>
            </a:endParaRPr>
          </a:p>
          <a:p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3"/>
          <p:cNvSpPr txBox="1">
            <a:spLocks noChangeArrowheads="1"/>
          </p:cNvSpPr>
          <p:nvPr/>
        </p:nvSpPr>
        <p:spPr bwMode="auto">
          <a:xfrm>
            <a:off x="669925" y="1371600"/>
            <a:ext cx="7864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12291" name="Picture 22" descr="InlandTemplate5Sideb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itle 5"/>
          <p:cNvSpPr>
            <a:spLocks noGrp="1"/>
          </p:cNvSpPr>
          <p:nvPr>
            <p:ph type="title" idx="4294967295"/>
          </p:nvPr>
        </p:nvSpPr>
        <p:spPr>
          <a:xfrm>
            <a:off x="1447800" y="228600"/>
            <a:ext cx="76962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  </a:t>
            </a:r>
            <a:r>
              <a:rPr lang="en-US" altLang="en-US" smtClean="0"/>
              <a:t>Single Family Toilets</a:t>
            </a:r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1828800" y="1600200"/>
            <a:ext cx="71628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Total Devices 				489,331 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Remaining (Non Efficient) Devices 	</a:t>
            </a:r>
            <a:r>
              <a:rPr lang="en-US" altLang="en-US">
                <a:solidFill>
                  <a:srgbClr val="FFC000"/>
                </a:solidFill>
              </a:rPr>
              <a:t>121,021</a:t>
            </a:r>
            <a:r>
              <a:rPr lang="en-US" altLang="en-US">
                <a:solidFill>
                  <a:srgbClr val="FFFF00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Devices Actively Retrofitted		43,125 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Devices Passively Retrofitted		324,931 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Saturation					</a:t>
            </a:r>
            <a:r>
              <a:rPr lang="en-US" altLang="en-US">
                <a:solidFill>
                  <a:srgbClr val="FFC000"/>
                </a:solidFill>
              </a:rPr>
              <a:t>75%</a:t>
            </a:r>
          </a:p>
          <a:p>
            <a:pPr>
              <a:spcBef>
                <a:spcPct val="50000"/>
              </a:spcBef>
            </a:pPr>
            <a:endParaRPr lang="en-US" altLang="en-US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Total Water Savings Potential		5,161 </a:t>
            </a:r>
            <a:r>
              <a:rPr lang="en-US" altLang="en-US" sz="2200">
                <a:solidFill>
                  <a:schemeClr val="bg1"/>
                </a:solidFill>
              </a:rPr>
              <a:t>AFY</a:t>
            </a:r>
            <a:r>
              <a:rPr lang="en-US" altLang="en-US" sz="200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3"/>
          <p:cNvSpPr txBox="1">
            <a:spLocks noChangeArrowheads="1"/>
          </p:cNvSpPr>
          <p:nvPr/>
        </p:nvSpPr>
        <p:spPr bwMode="auto">
          <a:xfrm>
            <a:off x="669925" y="1371600"/>
            <a:ext cx="7864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13315" name="Picture 22" descr="InlandTemplate5Sideb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 Box 7"/>
          <p:cNvSpPr txBox="1">
            <a:spLocks noChangeArrowheads="1"/>
          </p:cNvSpPr>
          <p:nvPr/>
        </p:nvSpPr>
        <p:spPr bwMode="auto">
          <a:xfrm>
            <a:off x="1981200" y="1600200"/>
            <a:ext cx="71628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Total Devices 				151,693 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Remaining (Non Efficient) Devices 	</a:t>
            </a:r>
            <a:r>
              <a:rPr lang="en-US" altLang="en-US">
                <a:solidFill>
                  <a:srgbClr val="FFC000"/>
                </a:solidFill>
              </a:rPr>
              <a:t>135,610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Devices Actively Retrofitted		10,618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Devices Passively Retrofitted		5,465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Saturation					</a:t>
            </a:r>
            <a:r>
              <a:rPr lang="en-US" altLang="en-US">
                <a:solidFill>
                  <a:srgbClr val="FFC000"/>
                </a:solidFill>
              </a:rPr>
              <a:t>11%</a:t>
            </a:r>
          </a:p>
          <a:p>
            <a:pPr>
              <a:spcBef>
                <a:spcPct val="50000"/>
              </a:spcBef>
            </a:pPr>
            <a:endParaRPr lang="en-US" altLang="en-US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Total Water Savings Potential		2,116 </a:t>
            </a:r>
            <a:r>
              <a:rPr lang="en-US" altLang="en-US" sz="2200">
                <a:solidFill>
                  <a:schemeClr val="bg1"/>
                </a:solidFill>
              </a:rPr>
              <a:t>AFY</a:t>
            </a:r>
            <a:r>
              <a:rPr lang="en-US" altLang="en-US" sz="20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317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1905000" y="381000"/>
            <a:ext cx="7086600" cy="1143000"/>
          </a:xfrm>
        </p:spPr>
        <p:txBody>
          <a:bodyPr/>
          <a:lstStyle/>
          <a:p>
            <a:r>
              <a:rPr lang="en-US" altLang="en-US" smtClean="0"/>
              <a:t>Single Family Clothes Washers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3"/>
          <p:cNvSpPr txBox="1">
            <a:spLocks noChangeArrowheads="1"/>
          </p:cNvSpPr>
          <p:nvPr/>
        </p:nvSpPr>
        <p:spPr bwMode="auto">
          <a:xfrm>
            <a:off x="669925" y="1371600"/>
            <a:ext cx="7864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14339" name="Picture 22" descr="InlandTemplate5Sideb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 Box 7"/>
          <p:cNvSpPr txBox="1">
            <a:spLocks noChangeArrowheads="1"/>
          </p:cNvSpPr>
          <p:nvPr/>
        </p:nvSpPr>
        <p:spPr bwMode="auto">
          <a:xfrm>
            <a:off x="1981200" y="1981200"/>
            <a:ext cx="71628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Total Devices					103,722 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Remaining (Non Efficient) Devices	</a:t>
            </a:r>
            <a:r>
              <a:rPr lang="en-US" altLang="en-US">
                <a:solidFill>
                  <a:srgbClr val="FFC000"/>
                </a:solidFill>
              </a:rPr>
              <a:t>12,582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Devices Actively Retrofitted		29,206 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Devices Passively Retrofitted		61,934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Saturation					</a:t>
            </a:r>
            <a:r>
              <a:rPr lang="en-US" altLang="en-US">
                <a:solidFill>
                  <a:srgbClr val="FFC000"/>
                </a:solidFill>
              </a:rPr>
              <a:t>88%</a:t>
            </a:r>
          </a:p>
          <a:p>
            <a:pPr>
              <a:spcBef>
                <a:spcPct val="50000"/>
              </a:spcBef>
            </a:pPr>
            <a:endParaRPr lang="en-US" altLang="en-US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Total Water Savings Potential		660 </a:t>
            </a:r>
            <a:r>
              <a:rPr lang="en-US" altLang="en-US" sz="2200">
                <a:solidFill>
                  <a:schemeClr val="bg1"/>
                </a:solidFill>
              </a:rPr>
              <a:t>AFY</a:t>
            </a:r>
            <a:r>
              <a:rPr lang="en-US" altLang="en-US" sz="20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4341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381000"/>
            <a:ext cx="6400800" cy="1143000"/>
          </a:xfrm>
        </p:spPr>
        <p:txBody>
          <a:bodyPr/>
          <a:lstStyle/>
          <a:p>
            <a:r>
              <a:rPr lang="en-US" altLang="en-US" smtClean="0"/>
              <a:t>Multi-Family Toilets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3"/>
          <p:cNvSpPr txBox="1">
            <a:spLocks noChangeArrowheads="1"/>
          </p:cNvSpPr>
          <p:nvPr/>
        </p:nvSpPr>
        <p:spPr bwMode="auto">
          <a:xfrm>
            <a:off x="669925" y="1371600"/>
            <a:ext cx="7864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15363" name="Picture 22" descr="InlandTemplate5Sideb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1981200" y="1828800"/>
            <a:ext cx="7162800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Total Devices					13,484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Remaining (Non Efficient) Devices	</a:t>
            </a:r>
            <a:r>
              <a:rPr lang="en-US" altLang="en-US">
                <a:solidFill>
                  <a:srgbClr val="FFC000"/>
                </a:solidFill>
              </a:rPr>
              <a:t>12,849 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Devices Passively Retrofitted		635</a:t>
            </a: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Saturation				</a:t>
            </a:r>
            <a:r>
              <a:rPr lang="en-US" altLang="en-US">
                <a:solidFill>
                  <a:srgbClr val="FFC000"/>
                </a:solidFill>
              </a:rPr>
              <a:t>	5%</a:t>
            </a:r>
          </a:p>
          <a:p>
            <a:pPr>
              <a:spcBef>
                <a:spcPct val="50000"/>
              </a:spcBef>
            </a:pPr>
            <a:endParaRPr lang="en-US" altLang="en-US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</a:rPr>
              <a:t>Total Water Savings Potential		201 </a:t>
            </a:r>
            <a:r>
              <a:rPr lang="en-US" altLang="en-US" sz="2200">
                <a:solidFill>
                  <a:schemeClr val="bg1"/>
                </a:solidFill>
              </a:rPr>
              <a:t>AFY</a:t>
            </a:r>
            <a:r>
              <a:rPr lang="en-US" altLang="en-US" sz="20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5365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2057400" y="152400"/>
            <a:ext cx="6781800" cy="1143000"/>
          </a:xfrm>
        </p:spPr>
        <p:txBody>
          <a:bodyPr/>
          <a:lstStyle/>
          <a:p>
            <a:r>
              <a:rPr lang="en-US" altLang="en-US" smtClean="0"/>
              <a:t>Multi-Family Clothes Washers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3"/>
          <p:cNvSpPr txBox="1">
            <a:spLocks noChangeArrowheads="1"/>
          </p:cNvSpPr>
          <p:nvPr/>
        </p:nvSpPr>
        <p:spPr bwMode="auto">
          <a:xfrm>
            <a:off x="669925" y="1371600"/>
            <a:ext cx="7864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16387" name="Picture 22" descr="InlandTemplate5Sideb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305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457200"/>
            <a:ext cx="7315200" cy="1143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 dirty="0" smtClean="0"/>
              <a:t>Passive Savings</a:t>
            </a:r>
            <a:br>
              <a:rPr lang="en-US" altLang="en-US" dirty="0" smtClean="0"/>
            </a:br>
            <a:r>
              <a:rPr lang="en-US" altLang="en-US" dirty="0" smtClean="0"/>
              <a:t> </a:t>
            </a:r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r>
              <a:rPr lang="en-US" altLang="en-US" sz="3200" u="sng" dirty="0" smtClean="0">
                <a:solidFill>
                  <a:srgbClr val="FFC000"/>
                </a:solidFill>
              </a:rPr>
              <a:t>12,528</a:t>
            </a:r>
            <a:r>
              <a:rPr lang="en-US" altLang="en-US" sz="3200" dirty="0" smtClean="0"/>
              <a:t> </a:t>
            </a:r>
            <a:r>
              <a:rPr lang="en-US" altLang="en-US" sz="3200" dirty="0" smtClean="0">
                <a:solidFill>
                  <a:srgbClr val="FFFFFF"/>
                </a:solidFill>
              </a:rPr>
              <a:t>AF by 2020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1266" y="1953590"/>
            <a:ext cx="6596444" cy="483454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966424" y="1863090"/>
            <a:ext cx="896400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0" cap="none" spc="0" dirty="0" smtClean="0">
                <a:ln w="0"/>
                <a:solidFill>
                  <a:schemeClr val="tx1"/>
                </a:solidFill>
              </a:rPr>
              <a:t>}</a:t>
            </a:r>
            <a:endParaRPr lang="en-US" sz="16600" b="0" cap="none" spc="0" dirty="0">
              <a:ln w="0"/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394483" y="4267200"/>
            <a:ext cx="2819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 rot="16200000">
            <a:off x="7805921" y="3121161"/>
            <a:ext cx="21932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Additional since 2013</a:t>
            </a:r>
          </a:p>
          <a:p>
            <a:pPr algn="ctr"/>
            <a:r>
              <a:rPr lang="en-US" sz="1050" dirty="0" smtClean="0"/>
              <a:t>(account in LT Demand Forecast)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3"/>
          <p:cNvSpPr txBox="1">
            <a:spLocks noChangeArrowheads="1"/>
          </p:cNvSpPr>
          <p:nvPr/>
        </p:nvSpPr>
        <p:spPr bwMode="auto">
          <a:xfrm>
            <a:off x="669925" y="1371600"/>
            <a:ext cx="7864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3075" name="Picture 22" descr="InlandTemplate5Sideb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Goals of the Plan</a:t>
            </a:r>
          </a:p>
        </p:txBody>
      </p:sp>
      <p:sp>
        <p:nvSpPr>
          <p:cNvPr id="3077" name="Content Placeholder 8"/>
          <p:cNvSpPr>
            <a:spLocks noGrp="1"/>
          </p:cNvSpPr>
          <p:nvPr>
            <p:ph idx="1"/>
          </p:nvPr>
        </p:nvSpPr>
        <p:spPr>
          <a:xfrm>
            <a:off x="2133600" y="1600200"/>
            <a:ext cx="6705600" cy="4800600"/>
          </a:xfrm>
        </p:spPr>
        <p:txBody>
          <a:bodyPr/>
          <a:lstStyle/>
          <a:p>
            <a:pPr algn="ctr" eaLnBrk="1" hangingPunct="1">
              <a:spcBef>
                <a:spcPts val="2975"/>
              </a:spcBef>
              <a:spcAft>
                <a:spcPts val="1200"/>
              </a:spcAft>
              <a:buFontTx/>
              <a:buNone/>
            </a:pPr>
            <a:endParaRPr lang="en-US" altLang="en-US" sz="2400" i="1" dirty="0" smtClean="0"/>
          </a:p>
          <a:p>
            <a:pPr eaLnBrk="1" hangingPunct="1">
              <a:spcBef>
                <a:spcPts val="1200"/>
              </a:spcBef>
              <a:spcAft>
                <a:spcPts val="30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ü"/>
            </a:pPr>
            <a:r>
              <a:rPr lang="en-US" sz="2800" dirty="0" smtClean="0"/>
              <a:t>Seek </a:t>
            </a:r>
            <a:r>
              <a:rPr lang="en-US" sz="2800" dirty="0"/>
              <a:t>to make </a:t>
            </a:r>
            <a:r>
              <a:rPr lang="en-US" sz="2800" u="sng" dirty="0"/>
              <a:t>long-term </a:t>
            </a:r>
            <a:r>
              <a:rPr lang="en-US" sz="2800" dirty="0"/>
              <a:t>changes in customer preferences and the associated markets for target technologies and services </a:t>
            </a:r>
            <a:endParaRPr lang="en-US" sz="2800" dirty="0" smtClean="0"/>
          </a:p>
          <a:p>
            <a:pPr eaLnBrk="1" hangingPunct="1">
              <a:spcBef>
                <a:spcPts val="1200"/>
              </a:spcBef>
              <a:spcAft>
                <a:spcPts val="4800"/>
              </a:spcAft>
              <a:buClr>
                <a:srgbClr val="FFC000"/>
              </a:buClr>
              <a:buSzPct val="120000"/>
              <a:buFont typeface="Wingdings" panose="05000000000000000000" pitchFamily="2" charset="2"/>
              <a:buChar char="ü"/>
            </a:pPr>
            <a:r>
              <a:rPr lang="en-US" sz="2800" dirty="0"/>
              <a:t>A</a:t>
            </a:r>
            <a:r>
              <a:rPr lang="en-US" sz="2800" dirty="0" smtClean="0"/>
              <a:t>chieve </a:t>
            </a:r>
            <a:r>
              <a:rPr lang="en-US" sz="2800" dirty="0"/>
              <a:t>the highest level of water savings. </a:t>
            </a:r>
            <a:endParaRPr lang="en-US" altLang="en-US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3"/>
          <p:cNvSpPr txBox="1">
            <a:spLocks noChangeArrowheads="1"/>
          </p:cNvSpPr>
          <p:nvPr/>
        </p:nvSpPr>
        <p:spPr bwMode="auto">
          <a:xfrm>
            <a:off x="669925" y="1371600"/>
            <a:ext cx="7864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3075" name="Picture 22" descr="InlandTemplate5Sideb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Strategy</a:t>
            </a:r>
          </a:p>
        </p:txBody>
      </p:sp>
      <p:sp>
        <p:nvSpPr>
          <p:cNvPr id="3077" name="Content Placeholder 8"/>
          <p:cNvSpPr>
            <a:spLocks noGrp="1"/>
          </p:cNvSpPr>
          <p:nvPr>
            <p:ph idx="1"/>
          </p:nvPr>
        </p:nvSpPr>
        <p:spPr>
          <a:xfrm>
            <a:off x="2133600" y="1600200"/>
            <a:ext cx="6705600" cy="4800600"/>
          </a:xfrm>
        </p:spPr>
        <p:txBody>
          <a:bodyPr/>
          <a:lstStyle/>
          <a:p>
            <a:pPr marL="514350" lvl="0" indent="-514350">
              <a:spcAft>
                <a:spcPts val="2400"/>
              </a:spcAft>
              <a:buFont typeface="+mj-lt"/>
              <a:buAutoNum type="arabicPeriod"/>
            </a:pPr>
            <a:r>
              <a:rPr lang="en-US" sz="2400" dirty="0" smtClean="0"/>
              <a:t>Build </a:t>
            </a:r>
            <a:r>
              <a:rPr lang="en-US" sz="2400" dirty="0"/>
              <a:t>on current programs and scale them to a level </a:t>
            </a:r>
            <a:r>
              <a:rPr lang="en-US" sz="2400" u="sng" dirty="0"/>
              <a:t>at least twice </a:t>
            </a:r>
            <a:r>
              <a:rPr lang="en-US" sz="2400" dirty="0"/>
              <a:t>the current regional WUE effort.  </a:t>
            </a:r>
          </a:p>
          <a:p>
            <a:pPr marL="514350" lvl="0" indent="-514350">
              <a:spcAft>
                <a:spcPts val="2400"/>
              </a:spcAft>
              <a:buFont typeface="+mj-lt"/>
              <a:buAutoNum type="arabicPeriod"/>
            </a:pPr>
            <a:r>
              <a:rPr lang="en-US" sz="2400" dirty="0"/>
              <a:t>Implement a regional </a:t>
            </a:r>
            <a:r>
              <a:rPr lang="en-US" sz="2400" u="sng" dirty="0"/>
              <a:t>Water Infrastructure </a:t>
            </a:r>
            <a:r>
              <a:rPr lang="en-US" sz="2400" dirty="0"/>
              <a:t>that will provide programs, technical assistance and support services necessary to achieve market transformation. 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/>
              <a:t>Support near term </a:t>
            </a:r>
            <a:r>
              <a:rPr lang="en-US" sz="2400" u="sng" dirty="0"/>
              <a:t>drought response </a:t>
            </a:r>
            <a:r>
              <a:rPr lang="en-US" sz="2400" dirty="0"/>
              <a:t>needs in the Inland Empire community. </a:t>
            </a:r>
          </a:p>
        </p:txBody>
      </p:sp>
    </p:spTree>
    <p:extLst>
      <p:ext uri="{BB962C8B-B14F-4D97-AF65-F5344CB8AC3E}">
        <p14:creationId xmlns:p14="http://schemas.microsoft.com/office/powerpoint/2010/main" val="348527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3"/>
          <p:cNvSpPr txBox="1">
            <a:spLocks noChangeArrowheads="1"/>
          </p:cNvSpPr>
          <p:nvPr/>
        </p:nvSpPr>
        <p:spPr bwMode="auto">
          <a:xfrm>
            <a:off x="669925" y="1371600"/>
            <a:ext cx="7864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3075" name="Picture 22" descr="InlandTemplate5Sideb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Active Programs</a:t>
            </a:r>
          </a:p>
        </p:txBody>
      </p:sp>
      <p:sp>
        <p:nvSpPr>
          <p:cNvPr id="3077" name="Content Placeholder 8"/>
          <p:cNvSpPr>
            <a:spLocks noGrp="1"/>
          </p:cNvSpPr>
          <p:nvPr>
            <p:ph idx="1"/>
          </p:nvPr>
        </p:nvSpPr>
        <p:spPr>
          <a:xfrm>
            <a:off x="2133600" y="1600200"/>
            <a:ext cx="6705600" cy="4800600"/>
          </a:xfrm>
        </p:spPr>
        <p:txBody>
          <a:bodyPr/>
          <a:lstStyle/>
          <a:p>
            <a:r>
              <a:rPr lang="en-US" sz="2400" dirty="0"/>
              <a:t>Premium Toilet Direct </a:t>
            </a:r>
            <a:r>
              <a:rPr lang="en-US" sz="2400" dirty="0" smtClean="0"/>
              <a:t>Installations   </a:t>
            </a:r>
            <a:r>
              <a:rPr lang="en-US" sz="2400" dirty="0" smtClean="0">
                <a:solidFill>
                  <a:srgbClr val="FFC000"/>
                </a:solidFill>
              </a:rPr>
              <a:t>9,665 AF</a:t>
            </a:r>
            <a:endParaRPr lang="en-US" sz="2400" dirty="0">
              <a:solidFill>
                <a:srgbClr val="FFC000"/>
              </a:solidFill>
            </a:endParaRPr>
          </a:p>
          <a:p>
            <a:r>
              <a:rPr lang="en-US" sz="2400" dirty="0" smtClean="0"/>
              <a:t>SoCal </a:t>
            </a:r>
            <a:r>
              <a:rPr lang="en-US" sz="2400" dirty="0" err="1"/>
              <a:t>Water$mart</a:t>
            </a:r>
            <a:r>
              <a:rPr lang="en-US" sz="2400" dirty="0"/>
              <a:t> </a:t>
            </a:r>
            <a:r>
              <a:rPr lang="en-US" sz="2400" dirty="0" smtClean="0"/>
              <a:t>Rebates              </a:t>
            </a:r>
            <a:r>
              <a:rPr lang="en-US" sz="2400" dirty="0" smtClean="0">
                <a:solidFill>
                  <a:srgbClr val="FFC000"/>
                </a:solidFill>
              </a:rPr>
              <a:t>6,850 AF</a:t>
            </a:r>
            <a:endParaRPr lang="en-US" sz="2400" dirty="0">
              <a:solidFill>
                <a:srgbClr val="FFC000"/>
              </a:solidFill>
            </a:endParaRPr>
          </a:p>
          <a:p>
            <a:r>
              <a:rPr lang="en-US" sz="2400" dirty="0" err="1" smtClean="0"/>
              <a:t>FreeSprinklerNozzles.com</a:t>
            </a:r>
            <a:r>
              <a:rPr lang="en-US" sz="2400" dirty="0" smtClean="0"/>
              <a:t>                </a:t>
            </a:r>
            <a:r>
              <a:rPr lang="en-US" sz="2400" dirty="0" smtClean="0">
                <a:solidFill>
                  <a:srgbClr val="FFC000"/>
                </a:solidFill>
              </a:rPr>
              <a:t>5,837 AF</a:t>
            </a:r>
            <a:endParaRPr lang="en-US" sz="2400" dirty="0">
              <a:solidFill>
                <a:srgbClr val="FFC000"/>
              </a:solidFill>
            </a:endParaRPr>
          </a:p>
          <a:p>
            <a:r>
              <a:rPr lang="en-US" sz="2400" dirty="0" smtClean="0"/>
              <a:t>HE Nozzle </a:t>
            </a:r>
            <a:r>
              <a:rPr lang="en-US" sz="2400" dirty="0"/>
              <a:t>Direct </a:t>
            </a:r>
            <a:r>
              <a:rPr lang="en-US" sz="2400" dirty="0" smtClean="0"/>
              <a:t>Installations             </a:t>
            </a:r>
            <a:r>
              <a:rPr lang="en-US" sz="2400" dirty="0" smtClean="0">
                <a:solidFill>
                  <a:srgbClr val="FFC000"/>
                </a:solidFill>
              </a:rPr>
              <a:t>663 AF</a:t>
            </a:r>
            <a:endParaRPr lang="en-US" sz="2400" dirty="0">
              <a:solidFill>
                <a:srgbClr val="FFC000"/>
              </a:solidFill>
            </a:endParaRPr>
          </a:p>
          <a:p>
            <a:r>
              <a:rPr lang="en-US" sz="2400" dirty="0"/>
              <a:t>CBWCD Landscape </a:t>
            </a:r>
            <a:r>
              <a:rPr lang="en-US" sz="2400" dirty="0" smtClean="0"/>
              <a:t>Evaluations        </a:t>
            </a:r>
            <a:r>
              <a:rPr lang="en-US" sz="2400" dirty="0" smtClean="0">
                <a:solidFill>
                  <a:srgbClr val="FFC000"/>
                </a:solidFill>
              </a:rPr>
              <a:t>110 AF</a:t>
            </a:r>
            <a:endParaRPr lang="en-US" sz="24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Total </a:t>
            </a:r>
            <a:r>
              <a:rPr lang="en-US" sz="2400" b="1" dirty="0"/>
              <a:t>Active </a:t>
            </a:r>
            <a:r>
              <a:rPr lang="en-US" sz="2400" b="1" dirty="0" smtClean="0"/>
              <a:t>Programs</a:t>
            </a:r>
            <a:r>
              <a:rPr lang="en-US" sz="2400" dirty="0"/>
              <a:t> </a:t>
            </a:r>
            <a:r>
              <a:rPr lang="en-US" sz="2400" dirty="0" smtClean="0"/>
              <a:t>                 </a:t>
            </a:r>
            <a:r>
              <a:rPr lang="en-US" sz="2400" b="1" dirty="0" smtClean="0">
                <a:solidFill>
                  <a:srgbClr val="FFC000"/>
                </a:solidFill>
              </a:rPr>
              <a:t>23,125 AF </a:t>
            </a:r>
            <a:endParaRPr lang="en-US" sz="2400" dirty="0">
              <a:solidFill>
                <a:srgbClr val="FFC000"/>
              </a:solidFill>
            </a:endParaRPr>
          </a:p>
          <a:p>
            <a:pPr marL="0" lvl="0" indent="0">
              <a:spcAft>
                <a:spcPts val="2400"/>
              </a:spcAft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091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3"/>
          <p:cNvSpPr txBox="1">
            <a:spLocks noChangeArrowheads="1"/>
          </p:cNvSpPr>
          <p:nvPr/>
        </p:nvSpPr>
        <p:spPr bwMode="auto">
          <a:xfrm>
            <a:off x="669925" y="1371600"/>
            <a:ext cx="7864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3075" name="Picture 22" descr="InlandTemplate5Sideb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Transformative Programs</a:t>
            </a:r>
          </a:p>
        </p:txBody>
      </p:sp>
      <p:sp>
        <p:nvSpPr>
          <p:cNvPr id="3077" name="Content Placeholder 8"/>
          <p:cNvSpPr>
            <a:spLocks noGrp="1"/>
          </p:cNvSpPr>
          <p:nvPr>
            <p:ph idx="1"/>
          </p:nvPr>
        </p:nvSpPr>
        <p:spPr>
          <a:xfrm>
            <a:off x="2133600" y="1600200"/>
            <a:ext cx="6705600" cy="4800600"/>
          </a:xfrm>
        </p:spPr>
        <p:txBody>
          <a:bodyPr/>
          <a:lstStyle/>
          <a:p>
            <a:r>
              <a:rPr lang="en-US" sz="2400" dirty="0" smtClean="0"/>
              <a:t>Home Water Use Reports                </a:t>
            </a:r>
            <a:r>
              <a:rPr lang="en-US" sz="2400" dirty="0" smtClean="0">
                <a:solidFill>
                  <a:srgbClr val="FFC000"/>
                </a:solidFill>
              </a:rPr>
              <a:t>5,709 AF</a:t>
            </a:r>
            <a:endParaRPr lang="en-US" sz="2400" dirty="0">
              <a:solidFill>
                <a:srgbClr val="FFC000"/>
              </a:solidFill>
            </a:endParaRPr>
          </a:p>
          <a:p>
            <a:r>
              <a:rPr lang="en-US" sz="2400" dirty="0" smtClean="0"/>
              <a:t>Turf Removal Incentives                  </a:t>
            </a:r>
            <a:r>
              <a:rPr lang="en-US" sz="2400" dirty="0" smtClean="0">
                <a:solidFill>
                  <a:srgbClr val="FFC000"/>
                </a:solidFill>
              </a:rPr>
              <a:t>4,081 AF</a:t>
            </a:r>
            <a:endParaRPr lang="en-US" sz="2400" dirty="0">
              <a:solidFill>
                <a:srgbClr val="FFC000"/>
              </a:solidFill>
            </a:endParaRPr>
          </a:p>
          <a:p>
            <a:r>
              <a:rPr lang="en-US" sz="2400" dirty="0" smtClean="0"/>
              <a:t>Water Budget Rate Structure*        </a:t>
            </a:r>
            <a:r>
              <a:rPr lang="en-US" sz="2400" dirty="0" smtClean="0">
                <a:solidFill>
                  <a:srgbClr val="FFC000"/>
                </a:solidFill>
              </a:rPr>
              <a:t>82,609 AF</a:t>
            </a:r>
            <a:endParaRPr lang="en-US" sz="24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sz="1800" i="1" dirty="0" smtClean="0"/>
              <a:t>*Two agencies implementing 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Total Transformative Programs</a:t>
            </a:r>
            <a:r>
              <a:rPr lang="en-US" sz="2400" dirty="0" smtClean="0"/>
              <a:t>     </a:t>
            </a:r>
            <a:r>
              <a:rPr lang="en-US" sz="2400" b="1" dirty="0" smtClean="0">
                <a:solidFill>
                  <a:srgbClr val="FFC000"/>
                </a:solidFill>
              </a:rPr>
              <a:t> 92,399 AF </a:t>
            </a:r>
            <a:endParaRPr lang="en-US" sz="2400" dirty="0">
              <a:solidFill>
                <a:srgbClr val="FFC000"/>
              </a:solidFill>
            </a:endParaRPr>
          </a:p>
          <a:p>
            <a:pPr marL="0" lvl="0" indent="0">
              <a:spcAft>
                <a:spcPts val="2400"/>
              </a:spcAft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168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3"/>
          <p:cNvSpPr txBox="1">
            <a:spLocks noChangeArrowheads="1"/>
          </p:cNvSpPr>
          <p:nvPr/>
        </p:nvSpPr>
        <p:spPr bwMode="auto">
          <a:xfrm>
            <a:off x="669925" y="1371600"/>
            <a:ext cx="7864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4099" name="Picture 22" descr="InlandTemplate5Sideb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-1588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itle 7"/>
          <p:cNvSpPr>
            <a:spLocks noGrp="1"/>
          </p:cNvSpPr>
          <p:nvPr>
            <p:ph type="title"/>
          </p:nvPr>
        </p:nvSpPr>
        <p:spPr>
          <a:xfrm>
            <a:off x="2362200" y="152400"/>
            <a:ext cx="60960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Compliance Requirements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193759"/>
              </p:ext>
            </p:extLst>
          </p:nvPr>
        </p:nvGraphicFramePr>
        <p:xfrm>
          <a:off x="1752600" y="1196316"/>
          <a:ext cx="7315200" cy="5166384"/>
        </p:xfrm>
        <a:graphic>
          <a:graphicData uri="http://schemas.openxmlformats.org/drawingml/2006/table">
            <a:tbl>
              <a:tblPr/>
              <a:tblGrid>
                <a:gridCol w="1167319"/>
                <a:gridCol w="3190672"/>
                <a:gridCol w="2957209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Regulatory Agency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Requirement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Approach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Drought 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 Reduce 25% Now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-Drought Response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</a:tr>
              <a:tr h="7388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20x2020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-Reduce GPCD 10% by 2015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-Reduce GPCD 20% by 2020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-WUE Active Programs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Transformative Programs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Recycled Water Supply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</a:tr>
              <a:tr h="51054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CUWCC BMPs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-Reduce GPCD 18% by 2018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Will  Align with 20x2020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</a:tr>
              <a:tr h="57834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AB 1420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-Fulfill BMP   Commitments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Thru CUWCC BMP Compliance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</a:tr>
              <a:tr h="57834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  <a:cs typeface="+mn-cs"/>
                        </a:rPr>
                        <a:t>SWRCB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+mn-cs"/>
                        </a:rPr>
                        <a:t>- Fulfill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+mn-cs"/>
                        </a:rPr>
                        <a:t>State-mandated Drought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+mn-cs"/>
                        </a:rPr>
                        <a:t>Targets (varies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+mn-cs"/>
                        </a:rPr>
                        <a:t>by retail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+mn-cs"/>
                        </a:rPr>
                        <a:t>agency)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+mn-cs"/>
                        </a:rPr>
                        <a:t>Besides meeting state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+mn-cs"/>
                        </a:rPr>
                        <a:t>targets, assistance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+mn-cs"/>
                        </a:rPr>
                        <a:t>to retail customers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+mn-cs"/>
                        </a:rPr>
                        <a:t>reduces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  <a:cs typeface="+mn-cs"/>
                        </a:rPr>
                        <a:t>customer shortage costs.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3"/>
          <p:cNvSpPr txBox="1">
            <a:spLocks noChangeArrowheads="1"/>
          </p:cNvSpPr>
          <p:nvPr/>
        </p:nvSpPr>
        <p:spPr bwMode="auto">
          <a:xfrm>
            <a:off x="669925" y="1371600"/>
            <a:ext cx="7864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5123" name="Picture 22" descr="InlandTemplate5Sideb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itle 7"/>
          <p:cNvSpPr>
            <a:spLocks noGrp="1"/>
          </p:cNvSpPr>
          <p:nvPr>
            <p:ph type="title"/>
          </p:nvPr>
        </p:nvSpPr>
        <p:spPr>
          <a:xfrm>
            <a:off x="2362200" y="304800"/>
            <a:ext cx="60960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IEUA 20x2020 GPCD Goals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2706990"/>
              </p:ext>
            </p:extLst>
          </p:nvPr>
        </p:nvGraphicFramePr>
        <p:xfrm>
          <a:off x="1905000" y="1371600"/>
          <a:ext cx="7086600" cy="5154615"/>
        </p:xfrm>
        <a:graphic>
          <a:graphicData uri="http://schemas.openxmlformats.org/drawingml/2006/table">
            <a:tbl>
              <a:tblPr/>
              <a:tblGrid>
                <a:gridCol w="1771650"/>
                <a:gridCol w="1885950"/>
                <a:gridCol w="1657350"/>
                <a:gridCol w="1771650"/>
              </a:tblGrid>
              <a:tr h="98253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Baseline GPCD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(2001-2010 average)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2015 Target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(10% reduction)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2020 Target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(20% reduction)</a:t>
                      </a:r>
                    </a:p>
                  </a:txBody>
                  <a:tcPr marT="45714" marB="4571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</a:tr>
              <a:tr h="108570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Gallons per Capita per Day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251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226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201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</a:tr>
              <a:tr h="36574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A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A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A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9ACD7"/>
                    </a:solidFill>
                  </a:tcPr>
                </a:tc>
              </a:tr>
              <a:tr h="696822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Projected WUE Activities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</a:tr>
              <a:tr h="696822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Recycled Water Supply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</a:tr>
              <a:tr h="630156">
                <a:tc gridSpan="2"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Total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43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58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</a:tr>
              <a:tr h="696822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Projected Goal Achievement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208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193</a:t>
                      </a:r>
                    </a:p>
                  </a:txBody>
                  <a:tcPr marT="45714" marB="45714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</a:tr>
            </a:tbl>
          </a:graphicData>
        </a:graphic>
      </p:graphicFrame>
      <p:sp>
        <p:nvSpPr>
          <p:cNvPr id="5163" name="Right Arrow 7"/>
          <p:cNvSpPr>
            <a:spLocks noChangeAspect="1"/>
          </p:cNvSpPr>
          <p:nvPr/>
        </p:nvSpPr>
        <p:spPr bwMode="auto">
          <a:xfrm>
            <a:off x="5029200" y="4191000"/>
            <a:ext cx="434975" cy="290513"/>
          </a:xfrm>
          <a:prstGeom prst="rightArrow">
            <a:avLst>
              <a:gd name="adj1" fmla="val 50000"/>
              <a:gd name="adj2" fmla="val 50082"/>
            </a:avLst>
          </a:prstGeom>
          <a:solidFill>
            <a:srgbClr val="89ACD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164" name="Right Arrow 8"/>
          <p:cNvSpPr>
            <a:spLocks noChangeAspect="1"/>
          </p:cNvSpPr>
          <p:nvPr/>
        </p:nvSpPr>
        <p:spPr bwMode="auto">
          <a:xfrm>
            <a:off x="5029200" y="4876800"/>
            <a:ext cx="434975" cy="290513"/>
          </a:xfrm>
          <a:prstGeom prst="rightArrow">
            <a:avLst>
              <a:gd name="adj1" fmla="val 50000"/>
              <a:gd name="adj2" fmla="val 50082"/>
            </a:avLst>
          </a:prstGeom>
          <a:solidFill>
            <a:srgbClr val="89ACD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165" name="Right Arrow 9"/>
          <p:cNvSpPr>
            <a:spLocks noChangeAspect="1"/>
          </p:cNvSpPr>
          <p:nvPr/>
        </p:nvSpPr>
        <p:spPr bwMode="auto">
          <a:xfrm>
            <a:off x="5029200" y="6172200"/>
            <a:ext cx="434975" cy="290513"/>
          </a:xfrm>
          <a:prstGeom prst="rightArrow">
            <a:avLst>
              <a:gd name="adj1" fmla="val 50000"/>
              <a:gd name="adj2" fmla="val 50082"/>
            </a:avLst>
          </a:prstGeom>
          <a:solidFill>
            <a:srgbClr val="89ACD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3"/>
          <p:cNvSpPr txBox="1">
            <a:spLocks noChangeArrowheads="1"/>
          </p:cNvSpPr>
          <p:nvPr/>
        </p:nvSpPr>
        <p:spPr bwMode="auto">
          <a:xfrm>
            <a:off x="669925" y="1371600"/>
            <a:ext cx="7864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6147" name="Picture 22" descr="InlandTemplate5Sideb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11652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Plan Overview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057400" y="1600200"/>
          <a:ext cx="6858000" cy="4192588"/>
        </p:xfrm>
        <a:graphic>
          <a:graphicData uri="http://schemas.openxmlformats.org/drawingml/2006/table">
            <a:tbl>
              <a:tblPr/>
              <a:tblGrid>
                <a:gridCol w="3557588"/>
                <a:gridCol w="3300412"/>
              </a:tblGrid>
              <a:tr h="6889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Cost per Acre-foot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$187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Five Year Water Savings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4,563 acre-feet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Lifetime Water Savings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14,260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Avoided Costs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$9,707,137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Average Annual Budget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$480,000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Five Year Total Budget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$2,390,000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15D9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3"/>
          <p:cNvSpPr txBox="1">
            <a:spLocks noChangeArrowheads="1"/>
          </p:cNvSpPr>
          <p:nvPr/>
        </p:nvSpPr>
        <p:spPr bwMode="auto">
          <a:xfrm>
            <a:off x="669925" y="1371600"/>
            <a:ext cx="7864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7171" name="Picture 22" descr="InlandTemplate5Sideb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Plan Components</a:t>
            </a:r>
          </a:p>
        </p:txBody>
      </p:sp>
      <p:sp>
        <p:nvSpPr>
          <p:cNvPr id="7173" name="Content Placeholder 8"/>
          <p:cNvSpPr>
            <a:spLocks noGrp="1"/>
          </p:cNvSpPr>
          <p:nvPr>
            <p:ph idx="1"/>
          </p:nvPr>
        </p:nvSpPr>
        <p:spPr>
          <a:xfrm>
            <a:off x="1905000" y="1600200"/>
            <a:ext cx="7086600" cy="4800600"/>
          </a:xfrm>
        </p:spPr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en-US" altLang="en-US" sz="2400" smtClean="0"/>
              <a:t>Current Water Demand and Usage Patterns</a:t>
            </a:r>
          </a:p>
          <a:p>
            <a:pPr eaLnBrk="1" hangingPunct="1">
              <a:spcAft>
                <a:spcPts val="1800"/>
              </a:spcAft>
            </a:pPr>
            <a:r>
              <a:rPr lang="en-US" altLang="en-US" sz="2400" smtClean="0"/>
              <a:t>Specific Market Opportunities</a:t>
            </a:r>
          </a:p>
          <a:p>
            <a:pPr eaLnBrk="1" hangingPunct="1">
              <a:spcAft>
                <a:spcPts val="1800"/>
              </a:spcAft>
            </a:pPr>
            <a:r>
              <a:rPr lang="en-US" altLang="en-US" sz="2400" smtClean="0"/>
              <a:t>Strategy for Reaching Water Savings Goals</a:t>
            </a:r>
          </a:p>
          <a:p>
            <a:pPr eaLnBrk="1" hangingPunct="1">
              <a:spcAft>
                <a:spcPts val="1800"/>
              </a:spcAft>
            </a:pPr>
            <a:r>
              <a:rPr lang="en-US" altLang="en-US" sz="2400" smtClean="0"/>
              <a:t>Recommended Programs</a:t>
            </a:r>
          </a:p>
          <a:p>
            <a:pPr lvl="1" eaLnBrk="1" hangingPunct="1">
              <a:spcAft>
                <a:spcPts val="1800"/>
              </a:spcAft>
            </a:pPr>
            <a:r>
              <a:rPr lang="en-US" altLang="en-US" sz="2000" smtClean="0">
                <a:solidFill>
                  <a:srgbClr val="FFC000"/>
                </a:solidFill>
              </a:rPr>
              <a:t>Water savings, costs and benefits</a:t>
            </a:r>
          </a:p>
          <a:p>
            <a:pPr lvl="1" eaLnBrk="1" hangingPunct="1">
              <a:spcAft>
                <a:spcPts val="1800"/>
              </a:spcAft>
            </a:pPr>
            <a:r>
              <a:rPr lang="en-US" altLang="en-US" sz="2000" smtClean="0">
                <a:solidFill>
                  <a:srgbClr val="FFC000"/>
                </a:solidFill>
              </a:rPr>
              <a:t>Marketing and operational details</a:t>
            </a:r>
          </a:p>
          <a:p>
            <a:pPr eaLnBrk="1" hangingPunct="1">
              <a:spcAft>
                <a:spcPts val="1800"/>
              </a:spcAft>
            </a:pPr>
            <a:r>
              <a:rPr lang="en-US" altLang="en-US" sz="2400" smtClean="0"/>
              <a:t>System for Tracking and Reporting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11528</TotalTime>
  <Words>526</Words>
  <Application>Microsoft Office PowerPoint</Application>
  <PresentationFormat>On-screen Show (4:3)</PresentationFormat>
  <Paragraphs>208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 Presentation</vt:lpstr>
      <vt:lpstr>PowerPoint Presentation</vt:lpstr>
      <vt:lpstr>Goals of the Plan</vt:lpstr>
      <vt:lpstr>Strategy</vt:lpstr>
      <vt:lpstr>Active Programs</vt:lpstr>
      <vt:lpstr>Transformative Programs</vt:lpstr>
      <vt:lpstr>Compliance Requirements</vt:lpstr>
      <vt:lpstr>IEUA 20x2020 GPCD Goals</vt:lpstr>
      <vt:lpstr>Plan Overview</vt:lpstr>
      <vt:lpstr>Plan Components</vt:lpstr>
      <vt:lpstr>Sector Data - 2013</vt:lpstr>
      <vt:lpstr>Landscape Use - 2013</vt:lpstr>
      <vt:lpstr>Lot Size</vt:lpstr>
      <vt:lpstr>  Single Family Toilets</vt:lpstr>
      <vt:lpstr>Single Family Clothes Washers</vt:lpstr>
      <vt:lpstr>Multi-Family Toilets</vt:lpstr>
      <vt:lpstr>Multi-Family Clothes Washers</vt:lpstr>
      <vt:lpstr>Passive Savings   12,528 AF by 2020</vt:lpstr>
    </vt:vector>
  </TitlesOfParts>
  <Company>Laura Rogers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Rogers</dc:creator>
  <cp:lastModifiedBy>Lisa Morgan-Perales</cp:lastModifiedBy>
  <cp:revision>147</cp:revision>
  <cp:lastPrinted>2015-06-01T23:59:29Z</cp:lastPrinted>
  <dcterms:created xsi:type="dcterms:W3CDTF">2010-08-25T15:31:30Z</dcterms:created>
  <dcterms:modified xsi:type="dcterms:W3CDTF">2015-06-02T00:13:16Z</dcterms:modified>
</cp:coreProperties>
</file>